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029" autoAdjust="0"/>
  </p:normalViewPr>
  <p:slideViewPr>
    <p:cSldViewPr snapToGrid="0" snapToObjects="1">
      <p:cViewPr varScale="1">
        <p:scale>
          <a:sx n="97" d="100"/>
          <a:sy n="97" d="100"/>
        </p:scale>
        <p:origin x="135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066BD0-ED4D-47BD-A9D7-E712737E4298}" type="doc">
      <dgm:prSet loTypeId="urn:microsoft.com/office/officeart/2005/8/layout/hProcess9" loCatId="process" qsTypeId="urn:microsoft.com/office/officeart/2005/8/quickstyle/simple1" qsCatId="simple" csTypeId="urn:microsoft.com/office/officeart/2005/8/colors/accent1_2" csCatId="accent1" phldr="1"/>
      <dgm:spPr/>
    </dgm:pt>
    <dgm:pt modelId="{FDBC7415-FAD6-462C-8852-4A5FC9251A4B}">
      <dgm:prSet phldrT="[Text]"/>
      <dgm:spPr/>
      <dgm:t>
        <a:bodyPr/>
        <a:lstStyle/>
        <a:p>
          <a:r>
            <a:rPr lang="en-GB" dirty="0"/>
            <a:t>Request past launch data using SpaceX API</a:t>
          </a:r>
        </a:p>
      </dgm:t>
    </dgm:pt>
    <dgm:pt modelId="{8B7B64F5-12B6-4C7A-9E62-E62A882C2A34}" type="parTrans" cxnId="{FA2635F8-D144-4BA5-ACFB-5264B16E8A5C}">
      <dgm:prSet/>
      <dgm:spPr/>
      <dgm:t>
        <a:bodyPr/>
        <a:lstStyle/>
        <a:p>
          <a:endParaRPr lang="en-GB"/>
        </a:p>
      </dgm:t>
    </dgm:pt>
    <dgm:pt modelId="{CFBB2BDA-B228-4B94-9413-EC43E6B9728A}" type="sibTrans" cxnId="{FA2635F8-D144-4BA5-ACFB-5264B16E8A5C}">
      <dgm:prSet/>
      <dgm:spPr/>
      <dgm:t>
        <a:bodyPr/>
        <a:lstStyle/>
        <a:p>
          <a:endParaRPr lang="en-GB"/>
        </a:p>
      </dgm:t>
    </dgm:pt>
    <dgm:pt modelId="{773B5E0B-6565-4D2F-99ED-E298E22D7BAE}">
      <dgm:prSet phldrT="[Text]"/>
      <dgm:spPr/>
      <dgm:t>
        <a:bodyPr/>
        <a:lstStyle/>
        <a:p>
          <a:r>
            <a:rPr lang="en-GB" dirty="0"/>
            <a:t>Normalize the response using Panda’s Json normalisation method</a:t>
          </a:r>
        </a:p>
      </dgm:t>
    </dgm:pt>
    <dgm:pt modelId="{9810463A-0A3C-4F69-9771-0D957A171A9B}" type="parTrans" cxnId="{7A400BFE-8032-4FDD-AE52-25B0603F5238}">
      <dgm:prSet/>
      <dgm:spPr/>
      <dgm:t>
        <a:bodyPr/>
        <a:lstStyle/>
        <a:p>
          <a:endParaRPr lang="en-GB"/>
        </a:p>
      </dgm:t>
    </dgm:pt>
    <dgm:pt modelId="{6DF3C295-77C8-4486-A432-7A3FE991D644}" type="sibTrans" cxnId="{7A400BFE-8032-4FDD-AE52-25B0603F5238}">
      <dgm:prSet/>
      <dgm:spPr/>
      <dgm:t>
        <a:bodyPr/>
        <a:lstStyle/>
        <a:p>
          <a:endParaRPr lang="en-GB"/>
        </a:p>
      </dgm:t>
    </dgm:pt>
    <dgm:pt modelId="{7519B937-719B-4E1E-80E4-8BB2A90588CC}">
      <dgm:prSet phldrT="[Text]"/>
      <dgm:spPr/>
      <dgm:t>
        <a:bodyPr/>
        <a:lstStyle/>
        <a:p>
          <a:r>
            <a:rPr lang="en-GB" dirty="0"/>
            <a:t>Apply extraction functions to each cell of the data table from and save extracted data into a dictionary</a:t>
          </a:r>
        </a:p>
      </dgm:t>
    </dgm:pt>
    <dgm:pt modelId="{81BFE0BB-BD63-42B6-99C3-1110962CF5A1}" type="parTrans" cxnId="{8EAE9376-6162-4077-BBE7-A5A4D7BCFA5D}">
      <dgm:prSet/>
      <dgm:spPr/>
      <dgm:t>
        <a:bodyPr/>
        <a:lstStyle/>
        <a:p>
          <a:endParaRPr lang="en-GB"/>
        </a:p>
      </dgm:t>
    </dgm:pt>
    <dgm:pt modelId="{001C9881-63E9-4EE6-B44D-A4AD891E026B}" type="sibTrans" cxnId="{8EAE9376-6162-4077-BBE7-A5A4D7BCFA5D}">
      <dgm:prSet/>
      <dgm:spPr/>
      <dgm:t>
        <a:bodyPr/>
        <a:lstStyle/>
        <a:p>
          <a:endParaRPr lang="en-GB"/>
        </a:p>
      </dgm:t>
    </dgm:pt>
    <dgm:pt modelId="{77E02749-1CC7-4349-9858-F71E1F0393E0}">
      <dgm:prSet phldrT="[Text]"/>
      <dgm:spPr/>
      <dgm:t>
        <a:bodyPr/>
        <a:lstStyle/>
        <a:p>
          <a:r>
            <a:rPr lang="en-GB" dirty="0"/>
            <a:t>Saved the dictionary into a Panda </a:t>
          </a:r>
          <a:r>
            <a:rPr lang="en-GB" dirty="0" err="1"/>
            <a:t>DataFrame</a:t>
          </a:r>
          <a:endParaRPr lang="en-GB" dirty="0"/>
        </a:p>
      </dgm:t>
    </dgm:pt>
    <dgm:pt modelId="{4BFDE530-54FB-4DF3-B9A8-23DF403AE465}" type="parTrans" cxnId="{A4FE11E1-4214-415B-8045-47C446C38E13}">
      <dgm:prSet/>
      <dgm:spPr/>
      <dgm:t>
        <a:bodyPr/>
        <a:lstStyle/>
        <a:p>
          <a:endParaRPr lang="en-GB"/>
        </a:p>
      </dgm:t>
    </dgm:pt>
    <dgm:pt modelId="{5A0E0823-9D47-41DD-9AD1-BD2B292C9EC6}" type="sibTrans" cxnId="{A4FE11E1-4214-415B-8045-47C446C38E13}">
      <dgm:prSet/>
      <dgm:spPr/>
      <dgm:t>
        <a:bodyPr/>
        <a:lstStyle/>
        <a:p>
          <a:endParaRPr lang="en-GB"/>
        </a:p>
      </dgm:t>
    </dgm:pt>
    <dgm:pt modelId="{644B378A-008F-4065-A6C0-4290D0464218}" type="pres">
      <dgm:prSet presAssocID="{1A066BD0-ED4D-47BD-A9D7-E712737E4298}" presName="CompostProcess" presStyleCnt="0">
        <dgm:presLayoutVars>
          <dgm:dir/>
          <dgm:resizeHandles val="exact"/>
        </dgm:presLayoutVars>
      </dgm:prSet>
      <dgm:spPr/>
    </dgm:pt>
    <dgm:pt modelId="{75CD0ED2-FF1B-47B6-B785-1161FB8E8EDF}" type="pres">
      <dgm:prSet presAssocID="{1A066BD0-ED4D-47BD-A9D7-E712737E4298}" presName="arrow" presStyleLbl="bgShp" presStyleIdx="0" presStyleCnt="1" custLinFactNeighborX="615"/>
      <dgm:spPr/>
    </dgm:pt>
    <dgm:pt modelId="{734E46BE-88BE-406D-A578-69046B6E4EBF}" type="pres">
      <dgm:prSet presAssocID="{1A066BD0-ED4D-47BD-A9D7-E712737E4298}" presName="linearProcess" presStyleCnt="0"/>
      <dgm:spPr/>
    </dgm:pt>
    <dgm:pt modelId="{794FEC8A-7F01-453D-BE02-B6F350CBDB0A}" type="pres">
      <dgm:prSet presAssocID="{FDBC7415-FAD6-462C-8852-4A5FC9251A4B}" presName="textNode" presStyleLbl="node1" presStyleIdx="0" presStyleCnt="4">
        <dgm:presLayoutVars>
          <dgm:bulletEnabled val="1"/>
        </dgm:presLayoutVars>
      </dgm:prSet>
      <dgm:spPr/>
    </dgm:pt>
    <dgm:pt modelId="{1D958EC2-0FA0-4892-A518-076231091128}" type="pres">
      <dgm:prSet presAssocID="{CFBB2BDA-B228-4B94-9413-EC43E6B9728A}" presName="sibTrans" presStyleCnt="0"/>
      <dgm:spPr/>
    </dgm:pt>
    <dgm:pt modelId="{237F36B8-77CC-4CBE-B741-4352F45833D0}" type="pres">
      <dgm:prSet presAssocID="{773B5E0B-6565-4D2F-99ED-E298E22D7BAE}" presName="textNode" presStyleLbl="node1" presStyleIdx="1" presStyleCnt="4">
        <dgm:presLayoutVars>
          <dgm:bulletEnabled val="1"/>
        </dgm:presLayoutVars>
      </dgm:prSet>
      <dgm:spPr/>
    </dgm:pt>
    <dgm:pt modelId="{1B422D62-D182-4A51-A32A-9F68D9B78715}" type="pres">
      <dgm:prSet presAssocID="{6DF3C295-77C8-4486-A432-7A3FE991D644}" presName="sibTrans" presStyleCnt="0"/>
      <dgm:spPr/>
    </dgm:pt>
    <dgm:pt modelId="{0472331F-CE16-474F-894E-3B2034AD4363}" type="pres">
      <dgm:prSet presAssocID="{7519B937-719B-4E1E-80E4-8BB2A90588CC}" presName="textNode" presStyleLbl="node1" presStyleIdx="2" presStyleCnt="4">
        <dgm:presLayoutVars>
          <dgm:bulletEnabled val="1"/>
        </dgm:presLayoutVars>
      </dgm:prSet>
      <dgm:spPr/>
    </dgm:pt>
    <dgm:pt modelId="{64908620-3268-4287-BC5D-99CDB94FDFE1}" type="pres">
      <dgm:prSet presAssocID="{001C9881-63E9-4EE6-B44D-A4AD891E026B}" presName="sibTrans" presStyleCnt="0"/>
      <dgm:spPr/>
    </dgm:pt>
    <dgm:pt modelId="{34448CF1-3B2A-4099-9CFA-AA6B9D27EF66}" type="pres">
      <dgm:prSet presAssocID="{77E02749-1CC7-4349-9858-F71E1F0393E0}" presName="textNode" presStyleLbl="node1" presStyleIdx="3" presStyleCnt="4">
        <dgm:presLayoutVars>
          <dgm:bulletEnabled val="1"/>
        </dgm:presLayoutVars>
      </dgm:prSet>
      <dgm:spPr/>
    </dgm:pt>
  </dgm:ptLst>
  <dgm:cxnLst>
    <dgm:cxn modelId="{F9A8122A-9E08-4C5E-886B-E0789BF81CCA}" type="presOf" srcId="{1A066BD0-ED4D-47BD-A9D7-E712737E4298}" destId="{644B378A-008F-4065-A6C0-4290D0464218}" srcOrd="0" destOrd="0" presId="urn:microsoft.com/office/officeart/2005/8/layout/hProcess9"/>
    <dgm:cxn modelId="{5C802B2B-5AA4-43DE-9E5F-502C038CBA92}" type="presOf" srcId="{7519B937-719B-4E1E-80E4-8BB2A90588CC}" destId="{0472331F-CE16-474F-894E-3B2034AD4363}" srcOrd="0" destOrd="0" presId="urn:microsoft.com/office/officeart/2005/8/layout/hProcess9"/>
    <dgm:cxn modelId="{FF754A69-1812-47B2-B41D-E474117F7B7C}" type="presOf" srcId="{FDBC7415-FAD6-462C-8852-4A5FC9251A4B}" destId="{794FEC8A-7F01-453D-BE02-B6F350CBDB0A}" srcOrd="0" destOrd="0" presId="urn:microsoft.com/office/officeart/2005/8/layout/hProcess9"/>
    <dgm:cxn modelId="{8EAE9376-6162-4077-BBE7-A5A4D7BCFA5D}" srcId="{1A066BD0-ED4D-47BD-A9D7-E712737E4298}" destId="{7519B937-719B-4E1E-80E4-8BB2A90588CC}" srcOrd="2" destOrd="0" parTransId="{81BFE0BB-BD63-42B6-99C3-1110962CF5A1}" sibTransId="{001C9881-63E9-4EE6-B44D-A4AD891E026B}"/>
    <dgm:cxn modelId="{A94FC591-8F65-4F6D-90FF-0F4A04C5C2CE}" type="presOf" srcId="{773B5E0B-6565-4D2F-99ED-E298E22D7BAE}" destId="{237F36B8-77CC-4CBE-B741-4352F45833D0}" srcOrd="0" destOrd="0" presId="urn:microsoft.com/office/officeart/2005/8/layout/hProcess9"/>
    <dgm:cxn modelId="{301F04A3-27BD-49E1-B6EA-5F636A02B971}" type="presOf" srcId="{77E02749-1CC7-4349-9858-F71E1F0393E0}" destId="{34448CF1-3B2A-4099-9CFA-AA6B9D27EF66}" srcOrd="0" destOrd="0" presId="urn:microsoft.com/office/officeart/2005/8/layout/hProcess9"/>
    <dgm:cxn modelId="{A4FE11E1-4214-415B-8045-47C446C38E13}" srcId="{1A066BD0-ED4D-47BD-A9D7-E712737E4298}" destId="{77E02749-1CC7-4349-9858-F71E1F0393E0}" srcOrd="3" destOrd="0" parTransId="{4BFDE530-54FB-4DF3-B9A8-23DF403AE465}" sibTransId="{5A0E0823-9D47-41DD-9AD1-BD2B292C9EC6}"/>
    <dgm:cxn modelId="{FA2635F8-D144-4BA5-ACFB-5264B16E8A5C}" srcId="{1A066BD0-ED4D-47BD-A9D7-E712737E4298}" destId="{FDBC7415-FAD6-462C-8852-4A5FC9251A4B}" srcOrd="0" destOrd="0" parTransId="{8B7B64F5-12B6-4C7A-9E62-E62A882C2A34}" sibTransId="{CFBB2BDA-B228-4B94-9413-EC43E6B9728A}"/>
    <dgm:cxn modelId="{7A400BFE-8032-4FDD-AE52-25B0603F5238}" srcId="{1A066BD0-ED4D-47BD-A9D7-E712737E4298}" destId="{773B5E0B-6565-4D2F-99ED-E298E22D7BAE}" srcOrd="1" destOrd="0" parTransId="{9810463A-0A3C-4F69-9771-0D957A171A9B}" sibTransId="{6DF3C295-77C8-4486-A432-7A3FE991D644}"/>
    <dgm:cxn modelId="{3B5B5FF8-9CE1-4D7B-8FC3-0036D7B057A1}" type="presParOf" srcId="{644B378A-008F-4065-A6C0-4290D0464218}" destId="{75CD0ED2-FF1B-47B6-B785-1161FB8E8EDF}" srcOrd="0" destOrd="0" presId="urn:microsoft.com/office/officeart/2005/8/layout/hProcess9"/>
    <dgm:cxn modelId="{CF42B200-9524-4EEE-A4F5-962FF54FDE1C}" type="presParOf" srcId="{644B378A-008F-4065-A6C0-4290D0464218}" destId="{734E46BE-88BE-406D-A578-69046B6E4EBF}" srcOrd="1" destOrd="0" presId="urn:microsoft.com/office/officeart/2005/8/layout/hProcess9"/>
    <dgm:cxn modelId="{3DEB1CD8-6840-43EB-A484-347DBA0B4492}" type="presParOf" srcId="{734E46BE-88BE-406D-A578-69046B6E4EBF}" destId="{794FEC8A-7F01-453D-BE02-B6F350CBDB0A}" srcOrd="0" destOrd="0" presId="urn:microsoft.com/office/officeart/2005/8/layout/hProcess9"/>
    <dgm:cxn modelId="{2A277E57-A771-4E80-8E98-287BFAEDF592}" type="presParOf" srcId="{734E46BE-88BE-406D-A578-69046B6E4EBF}" destId="{1D958EC2-0FA0-4892-A518-076231091128}" srcOrd="1" destOrd="0" presId="urn:microsoft.com/office/officeart/2005/8/layout/hProcess9"/>
    <dgm:cxn modelId="{9E415127-B85F-4C62-84EF-B7A2CF2484CA}" type="presParOf" srcId="{734E46BE-88BE-406D-A578-69046B6E4EBF}" destId="{237F36B8-77CC-4CBE-B741-4352F45833D0}" srcOrd="2" destOrd="0" presId="urn:microsoft.com/office/officeart/2005/8/layout/hProcess9"/>
    <dgm:cxn modelId="{4596622D-9910-4B45-BC69-5D70BD01956F}" type="presParOf" srcId="{734E46BE-88BE-406D-A578-69046B6E4EBF}" destId="{1B422D62-D182-4A51-A32A-9F68D9B78715}" srcOrd="3" destOrd="0" presId="urn:microsoft.com/office/officeart/2005/8/layout/hProcess9"/>
    <dgm:cxn modelId="{784639B4-A171-41FD-B26E-F0D2D9CEDD6E}" type="presParOf" srcId="{734E46BE-88BE-406D-A578-69046B6E4EBF}" destId="{0472331F-CE16-474F-894E-3B2034AD4363}" srcOrd="4" destOrd="0" presId="urn:microsoft.com/office/officeart/2005/8/layout/hProcess9"/>
    <dgm:cxn modelId="{303D306D-814C-4037-A790-E9B38A57780C}" type="presParOf" srcId="{734E46BE-88BE-406D-A578-69046B6E4EBF}" destId="{64908620-3268-4287-BC5D-99CDB94FDFE1}" srcOrd="5" destOrd="0" presId="urn:microsoft.com/office/officeart/2005/8/layout/hProcess9"/>
    <dgm:cxn modelId="{C8A3BAF3-88B4-4FF6-BECC-38F94D75B9E1}" type="presParOf" srcId="{734E46BE-88BE-406D-A578-69046B6E4EBF}" destId="{34448CF1-3B2A-4099-9CFA-AA6B9D27EF6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3277D-8C2C-45C8-BD81-22E28EE169F4}" type="doc">
      <dgm:prSet loTypeId="urn:microsoft.com/office/officeart/2005/8/layout/hProcess9" loCatId="process" qsTypeId="urn:microsoft.com/office/officeart/2005/8/quickstyle/simple1" qsCatId="simple" csTypeId="urn:microsoft.com/office/officeart/2005/8/colors/accent1_2" csCatId="accent1" phldr="1"/>
      <dgm:spPr/>
    </dgm:pt>
    <dgm:pt modelId="{50572F81-D554-4B38-86A2-BF588E4943CD}">
      <dgm:prSet phldrT="[Text]"/>
      <dgm:spPr/>
      <dgm:t>
        <a:bodyPr/>
        <a:lstStyle/>
        <a:p>
          <a:r>
            <a:rPr lang="en-GB" dirty="0"/>
            <a:t>Request the raw html file of a Wikipedia page which contains data on past launches of SpaceX </a:t>
          </a:r>
        </a:p>
      </dgm:t>
    </dgm:pt>
    <dgm:pt modelId="{C1FBDF91-A0C3-4A38-82E5-36669690907E}" type="parTrans" cxnId="{8E8A5EC0-ED47-4E6B-A9B6-9A60305C7688}">
      <dgm:prSet/>
      <dgm:spPr/>
      <dgm:t>
        <a:bodyPr/>
        <a:lstStyle/>
        <a:p>
          <a:endParaRPr lang="en-GB"/>
        </a:p>
      </dgm:t>
    </dgm:pt>
    <dgm:pt modelId="{813BE7A3-01CB-4536-A2AE-1E7B603A4375}" type="sibTrans" cxnId="{8E8A5EC0-ED47-4E6B-A9B6-9A60305C7688}">
      <dgm:prSet/>
      <dgm:spPr/>
      <dgm:t>
        <a:bodyPr/>
        <a:lstStyle/>
        <a:p>
          <a:endParaRPr lang="en-GB"/>
        </a:p>
      </dgm:t>
    </dgm:pt>
    <dgm:pt modelId="{E9EE9D4E-33AB-4D72-99E6-AE1EAA301359}">
      <dgm:prSet phldrT="[Text]"/>
      <dgm:spPr/>
      <dgm:t>
        <a:bodyPr/>
        <a:lstStyle/>
        <a:p>
          <a:r>
            <a:rPr lang="en-GB" dirty="0"/>
            <a:t>Use Beautiful Soup’s </a:t>
          </a:r>
          <a:r>
            <a:rPr lang="en-GB" dirty="0" err="1"/>
            <a:t>findAll</a:t>
          </a:r>
          <a:r>
            <a:rPr lang="en-GB" dirty="0"/>
            <a:t> method to extract the html relating to all tables</a:t>
          </a:r>
        </a:p>
      </dgm:t>
    </dgm:pt>
    <dgm:pt modelId="{915C8457-747F-4422-8CB1-4CF7D0FF99E6}" type="parTrans" cxnId="{D20F009D-DEBA-4BF3-B674-59F010421AA3}">
      <dgm:prSet/>
      <dgm:spPr/>
      <dgm:t>
        <a:bodyPr/>
        <a:lstStyle/>
        <a:p>
          <a:endParaRPr lang="en-GB"/>
        </a:p>
      </dgm:t>
    </dgm:pt>
    <dgm:pt modelId="{C33A343C-5A50-4398-B678-B85309AF1915}" type="sibTrans" cxnId="{D20F009D-DEBA-4BF3-B674-59F010421AA3}">
      <dgm:prSet/>
      <dgm:spPr/>
      <dgm:t>
        <a:bodyPr/>
        <a:lstStyle/>
        <a:p>
          <a:endParaRPr lang="en-GB"/>
        </a:p>
      </dgm:t>
    </dgm:pt>
    <dgm:pt modelId="{F4A855DA-B90E-4133-B93C-005DBC239EC9}">
      <dgm:prSet phldrT="[Text]"/>
      <dgm:spPr/>
      <dgm:t>
        <a:bodyPr/>
        <a:lstStyle/>
        <a:p>
          <a:r>
            <a:rPr lang="en-GB" dirty="0"/>
            <a:t>Loop through the table html and save the relevant data in a Python dictionary</a:t>
          </a:r>
        </a:p>
      </dgm:t>
    </dgm:pt>
    <dgm:pt modelId="{3218B2EF-A467-42D1-ADDB-0DDA53C171C7}" type="parTrans" cxnId="{F154ADBF-D147-4E05-A26A-A3373533F4D4}">
      <dgm:prSet/>
      <dgm:spPr/>
      <dgm:t>
        <a:bodyPr/>
        <a:lstStyle/>
        <a:p>
          <a:endParaRPr lang="en-GB"/>
        </a:p>
      </dgm:t>
    </dgm:pt>
    <dgm:pt modelId="{6553277E-E565-4297-B047-CD9228A28920}" type="sibTrans" cxnId="{F154ADBF-D147-4E05-A26A-A3373533F4D4}">
      <dgm:prSet/>
      <dgm:spPr/>
      <dgm:t>
        <a:bodyPr/>
        <a:lstStyle/>
        <a:p>
          <a:endParaRPr lang="en-GB"/>
        </a:p>
      </dgm:t>
    </dgm:pt>
    <dgm:pt modelId="{3AD9FB64-3F1B-468D-AF25-B6D47B7FD40F}">
      <dgm:prSet phldrT="[Text]"/>
      <dgm:spPr/>
      <dgm:t>
        <a:bodyPr/>
        <a:lstStyle/>
        <a:p>
          <a:r>
            <a:rPr lang="en-GB" dirty="0"/>
            <a:t>Save the dictionary into a Panda </a:t>
          </a:r>
          <a:r>
            <a:rPr lang="en-GB" dirty="0" err="1"/>
            <a:t>DataFrame</a:t>
          </a:r>
          <a:endParaRPr lang="en-GB" dirty="0"/>
        </a:p>
      </dgm:t>
    </dgm:pt>
    <dgm:pt modelId="{94CCC9FD-9EA2-4AC4-8145-0AC68D385539}" type="parTrans" cxnId="{8F1CC4C0-4349-4CD0-A0A0-06A6163E9A85}">
      <dgm:prSet/>
      <dgm:spPr/>
      <dgm:t>
        <a:bodyPr/>
        <a:lstStyle/>
        <a:p>
          <a:endParaRPr lang="en-GB"/>
        </a:p>
      </dgm:t>
    </dgm:pt>
    <dgm:pt modelId="{DB3839E5-6613-4A8C-B0E5-AC3AA9582B17}" type="sibTrans" cxnId="{8F1CC4C0-4349-4CD0-A0A0-06A6163E9A85}">
      <dgm:prSet/>
      <dgm:spPr/>
      <dgm:t>
        <a:bodyPr/>
        <a:lstStyle/>
        <a:p>
          <a:endParaRPr lang="en-GB"/>
        </a:p>
      </dgm:t>
    </dgm:pt>
    <dgm:pt modelId="{4B0A0DEE-657E-4712-A21F-1F7C7A79EE33}" type="pres">
      <dgm:prSet presAssocID="{C5A3277D-8C2C-45C8-BD81-22E28EE169F4}" presName="CompostProcess" presStyleCnt="0">
        <dgm:presLayoutVars>
          <dgm:dir/>
          <dgm:resizeHandles val="exact"/>
        </dgm:presLayoutVars>
      </dgm:prSet>
      <dgm:spPr/>
    </dgm:pt>
    <dgm:pt modelId="{DAF7ABD3-9A3C-4524-BC4C-A1CC2E66D9C3}" type="pres">
      <dgm:prSet presAssocID="{C5A3277D-8C2C-45C8-BD81-22E28EE169F4}" presName="arrow" presStyleLbl="bgShp" presStyleIdx="0" presStyleCnt="1"/>
      <dgm:spPr/>
    </dgm:pt>
    <dgm:pt modelId="{A4DACCCD-8439-4782-8FFC-02D1DED9B9A9}" type="pres">
      <dgm:prSet presAssocID="{C5A3277D-8C2C-45C8-BD81-22E28EE169F4}" presName="linearProcess" presStyleCnt="0"/>
      <dgm:spPr/>
    </dgm:pt>
    <dgm:pt modelId="{7111D787-1F16-4116-B4DB-4A269995B973}" type="pres">
      <dgm:prSet presAssocID="{50572F81-D554-4B38-86A2-BF588E4943CD}" presName="textNode" presStyleLbl="node1" presStyleIdx="0" presStyleCnt="4">
        <dgm:presLayoutVars>
          <dgm:bulletEnabled val="1"/>
        </dgm:presLayoutVars>
      </dgm:prSet>
      <dgm:spPr/>
    </dgm:pt>
    <dgm:pt modelId="{0604C69D-3251-467E-B10D-A05E5240A33B}" type="pres">
      <dgm:prSet presAssocID="{813BE7A3-01CB-4536-A2AE-1E7B603A4375}" presName="sibTrans" presStyleCnt="0"/>
      <dgm:spPr/>
    </dgm:pt>
    <dgm:pt modelId="{88D9F301-256D-4A90-A194-9A0136DB923D}" type="pres">
      <dgm:prSet presAssocID="{E9EE9D4E-33AB-4D72-99E6-AE1EAA301359}" presName="textNode" presStyleLbl="node1" presStyleIdx="1" presStyleCnt="4">
        <dgm:presLayoutVars>
          <dgm:bulletEnabled val="1"/>
        </dgm:presLayoutVars>
      </dgm:prSet>
      <dgm:spPr/>
    </dgm:pt>
    <dgm:pt modelId="{C6C32578-F048-40CA-A612-5440A1D1E8CC}" type="pres">
      <dgm:prSet presAssocID="{C33A343C-5A50-4398-B678-B85309AF1915}" presName="sibTrans" presStyleCnt="0"/>
      <dgm:spPr/>
    </dgm:pt>
    <dgm:pt modelId="{554CC7C5-7125-4E77-8A02-98518E877AC7}" type="pres">
      <dgm:prSet presAssocID="{F4A855DA-B90E-4133-B93C-005DBC239EC9}" presName="textNode" presStyleLbl="node1" presStyleIdx="2" presStyleCnt="4">
        <dgm:presLayoutVars>
          <dgm:bulletEnabled val="1"/>
        </dgm:presLayoutVars>
      </dgm:prSet>
      <dgm:spPr/>
    </dgm:pt>
    <dgm:pt modelId="{2426A7C5-8CE0-48CF-B4B4-4F54127135D3}" type="pres">
      <dgm:prSet presAssocID="{6553277E-E565-4297-B047-CD9228A28920}" presName="sibTrans" presStyleCnt="0"/>
      <dgm:spPr/>
    </dgm:pt>
    <dgm:pt modelId="{164BEF7F-CFEC-4676-960D-AC482D2BDFA3}" type="pres">
      <dgm:prSet presAssocID="{3AD9FB64-3F1B-468D-AF25-B6D47B7FD40F}" presName="textNode" presStyleLbl="node1" presStyleIdx="3" presStyleCnt="4">
        <dgm:presLayoutVars>
          <dgm:bulletEnabled val="1"/>
        </dgm:presLayoutVars>
      </dgm:prSet>
      <dgm:spPr/>
    </dgm:pt>
  </dgm:ptLst>
  <dgm:cxnLst>
    <dgm:cxn modelId="{BF383D03-BE2F-4DA2-BCA3-B4D306B332E8}" type="presOf" srcId="{C5A3277D-8C2C-45C8-BD81-22E28EE169F4}" destId="{4B0A0DEE-657E-4712-A21F-1F7C7A79EE33}" srcOrd="0" destOrd="0" presId="urn:microsoft.com/office/officeart/2005/8/layout/hProcess9"/>
    <dgm:cxn modelId="{C6E0570E-B3E3-46F4-9C27-571009F57C13}" type="presOf" srcId="{F4A855DA-B90E-4133-B93C-005DBC239EC9}" destId="{554CC7C5-7125-4E77-8A02-98518E877AC7}" srcOrd="0" destOrd="0" presId="urn:microsoft.com/office/officeart/2005/8/layout/hProcess9"/>
    <dgm:cxn modelId="{38A0FA34-3B36-4F22-B68A-F07BDEF55E2B}" type="presOf" srcId="{E9EE9D4E-33AB-4D72-99E6-AE1EAA301359}" destId="{88D9F301-256D-4A90-A194-9A0136DB923D}" srcOrd="0" destOrd="0" presId="urn:microsoft.com/office/officeart/2005/8/layout/hProcess9"/>
    <dgm:cxn modelId="{D20F009D-DEBA-4BF3-B674-59F010421AA3}" srcId="{C5A3277D-8C2C-45C8-BD81-22E28EE169F4}" destId="{E9EE9D4E-33AB-4D72-99E6-AE1EAA301359}" srcOrd="1" destOrd="0" parTransId="{915C8457-747F-4422-8CB1-4CF7D0FF99E6}" sibTransId="{C33A343C-5A50-4398-B678-B85309AF1915}"/>
    <dgm:cxn modelId="{F148FDBA-81F6-4582-B8CC-8A6A3C39F60D}" type="presOf" srcId="{3AD9FB64-3F1B-468D-AF25-B6D47B7FD40F}" destId="{164BEF7F-CFEC-4676-960D-AC482D2BDFA3}" srcOrd="0" destOrd="0" presId="urn:microsoft.com/office/officeart/2005/8/layout/hProcess9"/>
    <dgm:cxn modelId="{632854BB-3EEE-4165-9D47-4D1F6F378CFD}" type="presOf" srcId="{50572F81-D554-4B38-86A2-BF588E4943CD}" destId="{7111D787-1F16-4116-B4DB-4A269995B973}" srcOrd="0" destOrd="0" presId="urn:microsoft.com/office/officeart/2005/8/layout/hProcess9"/>
    <dgm:cxn modelId="{F154ADBF-D147-4E05-A26A-A3373533F4D4}" srcId="{C5A3277D-8C2C-45C8-BD81-22E28EE169F4}" destId="{F4A855DA-B90E-4133-B93C-005DBC239EC9}" srcOrd="2" destOrd="0" parTransId="{3218B2EF-A467-42D1-ADDB-0DDA53C171C7}" sibTransId="{6553277E-E565-4297-B047-CD9228A28920}"/>
    <dgm:cxn modelId="{8E8A5EC0-ED47-4E6B-A9B6-9A60305C7688}" srcId="{C5A3277D-8C2C-45C8-BD81-22E28EE169F4}" destId="{50572F81-D554-4B38-86A2-BF588E4943CD}" srcOrd="0" destOrd="0" parTransId="{C1FBDF91-A0C3-4A38-82E5-36669690907E}" sibTransId="{813BE7A3-01CB-4536-A2AE-1E7B603A4375}"/>
    <dgm:cxn modelId="{8F1CC4C0-4349-4CD0-A0A0-06A6163E9A85}" srcId="{C5A3277D-8C2C-45C8-BD81-22E28EE169F4}" destId="{3AD9FB64-3F1B-468D-AF25-B6D47B7FD40F}" srcOrd="3" destOrd="0" parTransId="{94CCC9FD-9EA2-4AC4-8145-0AC68D385539}" sibTransId="{DB3839E5-6613-4A8C-B0E5-AC3AA9582B17}"/>
    <dgm:cxn modelId="{428B9F45-5E8B-4BE6-9F7C-C1C43F98FBEC}" type="presParOf" srcId="{4B0A0DEE-657E-4712-A21F-1F7C7A79EE33}" destId="{DAF7ABD3-9A3C-4524-BC4C-A1CC2E66D9C3}" srcOrd="0" destOrd="0" presId="urn:microsoft.com/office/officeart/2005/8/layout/hProcess9"/>
    <dgm:cxn modelId="{1E2E5C0D-2ACC-49A6-8554-4DBF03691C10}" type="presParOf" srcId="{4B0A0DEE-657E-4712-A21F-1F7C7A79EE33}" destId="{A4DACCCD-8439-4782-8FFC-02D1DED9B9A9}" srcOrd="1" destOrd="0" presId="urn:microsoft.com/office/officeart/2005/8/layout/hProcess9"/>
    <dgm:cxn modelId="{17859784-A191-4D4B-999A-145D6CD0F329}" type="presParOf" srcId="{A4DACCCD-8439-4782-8FFC-02D1DED9B9A9}" destId="{7111D787-1F16-4116-B4DB-4A269995B973}" srcOrd="0" destOrd="0" presId="urn:microsoft.com/office/officeart/2005/8/layout/hProcess9"/>
    <dgm:cxn modelId="{18610404-F29B-486A-8AFB-66BCCF3AE3A1}" type="presParOf" srcId="{A4DACCCD-8439-4782-8FFC-02D1DED9B9A9}" destId="{0604C69D-3251-467E-B10D-A05E5240A33B}" srcOrd="1" destOrd="0" presId="urn:microsoft.com/office/officeart/2005/8/layout/hProcess9"/>
    <dgm:cxn modelId="{1F98E4DF-3035-4984-95F6-2FBAFC964A8B}" type="presParOf" srcId="{A4DACCCD-8439-4782-8FFC-02D1DED9B9A9}" destId="{88D9F301-256D-4A90-A194-9A0136DB923D}" srcOrd="2" destOrd="0" presId="urn:microsoft.com/office/officeart/2005/8/layout/hProcess9"/>
    <dgm:cxn modelId="{76DD0FA1-EA1A-43E8-848F-8F6B89A4C91B}" type="presParOf" srcId="{A4DACCCD-8439-4782-8FFC-02D1DED9B9A9}" destId="{C6C32578-F048-40CA-A612-5440A1D1E8CC}" srcOrd="3" destOrd="0" presId="urn:microsoft.com/office/officeart/2005/8/layout/hProcess9"/>
    <dgm:cxn modelId="{DC4069D7-97FD-4BCE-AFFC-C5124ACED871}" type="presParOf" srcId="{A4DACCCD-8439-4782-8FFC-02D1DED9B9A9}" destId="{554CC7C5-7125-4E77-8A02-98518E877AC7}" srcOrd="4" destOrd="0" presId="urn:microsoft.com/office/officeart/2005/8/layout/hProcess9"/>
    <dgm:cxn modelId="{958C8ABE-289A-4FE1-8F49-68CBF1FDA312}" type="presParOf" srcId="{A4DACCCD-8439-4782-8FFC-02D1DED9B9A9}" destId="{2426A7C5-8CE0-48CF-B4B4-4F54127135D3}" srcOrd="5" destOrd="0" presId="urn:microsoft.com/office/officeart/2005/8/layout/hProcess9"/>
    <dgm:cxn modelId="{966FC514-DC33-4A49-A068-6305EF18A761}" type="presParOf" srcId="{A4DACCCD-8439-4782-8FFC-02D1DED9B9A9}" destId="{164BEF7F-CFEC-4676-960D-AC482D2BDFA3}"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ECBD16-82C8-422D-989E-1CB3556C193F}" type="doc">
      <dgm:prSet loTypeId="urn:microsoft.com/office/officeart/2005/8/layout/hProcess9" loCatId="process" qsTypeId="urn:microsoft.com/office/officeart/2005/8/quickstyle/simple1" qsCatId="simple" csTypeId="urn:microsoft.com/office/officeart/2005/8/colors/accent1_2" csCatId="accent1" phldr="1"/>
      <dgm:spPr/>
    </dgm:pt>
    <dgm:pt modelId="{E93B2C8B-7412-4F9B-B075-64656E69394A}">
      <dgm:prSet phldrT="[Text]"/>
      <dgm:spPr/>
      <dgm:t>
        <a:bodyPr/>
        <a:lstStyle/>
        <a:p>
          <a:r>
            <a:rPr lang="en-GB" dirty="0"/>
            <a:t>Filter the data to keep only data relating to launches using a Falcon 9 Booster</a:t>
          </a:r>
        </a:p>
      </dgm:t>
    </dgm:pt>
    <dgm:pt modelId="{888D65BB-D86E-484A-BE94-93BE88FDE42E}" type="parTrans" cxnId="{234D69F4-279F-4ED6-9D4C-F5AB4E56CD5B}">
      <dgm:prSet/>
      <dgm:spPr/>
      <dgm:t>
        <a:bodyPr/>
        <a:lstStyle/>
        <a:p>
          <a:endParaRPr lang="en-GB"/>
        </a:p>
      </dgm:t>
    </dgm:pt>
    <dgm:pt modelId="{048D37D0-560D-4039-AE07-F877A1FACAFD}" type="sibTrans" cxnId="{234D69F4-279F-4ED6-9D4C-F5AB4E56CD5B}">
      <dgm:prSet/>
      <dgm:spPr/>
      <dgm:t>
        <a:bodyPr/>
        <a:lstStyle/>
        <a:p>
          <a:endParaRPr lang="en-GB"/>
        </a:p>
      </dgm:t>
    </dgm:pt>
    <dgm:pt modelId="{FD19E16F-87F6-49CF-B8DA-A52F63487E1E}">
      <dgm:prSet phldrT="[Text]"/>
      <dgm:spPr/>
      <dgm:t>
        <a:bodyPr/>
        <a:lstStyle/>
        <a:p>
          <a:r>
            <a:rPr lang="en-GB" dirty="0"/>
            <a:t>Inspect the column “Outcome” and determine which value represents success or failure</a:t>
          </a:r>
        </a:p>
      </dgm:t>
    </dgm:pt>
    <dgm:pt modelId="{8E9CFB40-0E84-4447-86EF-C01DB20594AC}" type="parTrans" cxnId="{ED296799-6C36-49B7-A1AB-A639A59E6C3E}">
      <dgm:prSet/>
      <dgm:spPr/>
      <dgm:t>
        <a:bodyPr/>
        <a:lstStyle/>
        <a:p>
          <a:endParaRPr lang="en-GB"/>
        </a:p>
      </dgm:t>
    </dgm:pt>
    <dgm:pt modelId="{D5916179-0985-4CB2-B652-1BF95F4B1779}" type="sibTrans" cxnId="{ED296799-6C36-49B7-A1AB-A639A59E6C3E}">
      <dgm:prSet/>
      <dgm:spPr/>
      <dgm:t>
        <a:bodyPr/>
        <a:lstStyle/>
        <a:p>
          <a:endParaRPr lang="en-GB"/>
        </a:p>
      </dgm:t>
    </dgm:pt>
    <dgm:pt modelId="{2610242F-CED8-4936-B898-F96F61EC26EC}">
      <dgm:prSet phldrT="[Text]"/>
      <dgm:spPr/>
      <dgm:t>
        <a:bodyPr/>
        <a:lstStyle/>
        <a:p>
          <a:r>
            <a:rPr lang="en-GB" dirty="0"/>
            <a:t>Insert a column named “Class” into the </a:t>
          </a:r>
          <a:r>
            <a:rPr lang="en-GB" dirty="0" err="1"/>
            <a:t>DataFrame</a:t>
          </a:r>
          <a:r>
            <a:rPr lang="en-GB" dirty="0"/>
            <a:t> which uses 0 and 1 to represent failure and success respectively </a:t>
          </a:r>
        </a:p>
      </dgm:t>
    </dgm:pt>
    <dgm:pt modelId="{7E766875-A492-4965-9F99-0FBAA6B04ABA}" type="parTrans" cxnId="{D3F40339-F687-42F6-BB61-FD74F1917048}">
      <dgm:prSet/>
      <dgm:spPr/>
      <dgm:t>
        <a:bodyPr/>
        <a:lstStyle/>
        <a:p>
          <a:endParaRPr lang="en-GB"/>
        </a:p>
      </dgm:t>
    </dgm:pt>
    <dgm:pt modelId="{4E2ED2D3-6BF3-4140-A443-587B5A70DB81}" type="sibTrans" cxnId="{D3F40339-F687-42F6-BB61-FD74F1917048}">
      <dgm:prSet/>
      <dgm:spPr/>
      <dgm:t>
        <a:bodyPr/>
        <a:lstStyle/>
        <a:p>
          <a:endParaRPr lang="en-GB"/>
        </a:p>
      </dgm:t>
    </dgm:pt>
    <dgm:pt modelId="{E7669FD6-ADE2-47F6-ADD4-10C70EEF34E2}" type="pres">
      <dgm:prSet presAssocID="{13ECBD16-82C8-422D-989E-1CB3556C193F}" presName="CompostProcess" presStyleCnt="0">
        <dgm:presLayoutVars>
          <dgm:dir/>
          <dgm:resizeHandles val="exact"/>
        </dgm:presLayoutVars>
      </dgm:prSet>
      <dgm:spPr/>
    </dgm:pt>
    <dgm:pt modelId="{80212F80-7988-4F64-9411-6AED8E3A4761}" type="pres">
      <dgm:prSet presAssocID="{13ECBD16-82C8-422D-989E-1CB3556C193F}" presName="arrow" presStyleLbl="bgShp" presStyleIdx="0" presStyleCnt="1"/>
      <dgm:spPr/>
    </dgm:pt>
    <dgm:pt modelId="{0997D646-476E-4C6D-B1D9-64B94B961631}" type="pres">
      <dgm:prSet presAssocID="{13ECBD16-82C8-422D-989E-1CB3556C193F}" presName="linearProcess" presStyleCnt="0"/>
      <dgm:spPr/>
    </dgm:pt>
    <dgm:pt modelId="{60B72842-D86D-4F6A-B236-665E64B3C026}" type="pres">
      <dgm:prSet presAssocID="{E93B2C8B-7412-4F9B-B075-64656E69394A}" presName="textNode" presStyleLbl="node1" presStyleIdx="0" presStyleCnt="3">
        <dgm:presLayoutVars>
          <dgm:bulletEnabled val="1"/>
        </dgm:presLayoutVars>
      </dgm:prSet>
      <dgm:spPr/>
    </dgm:pt>
    <dgm:pt modelId="{F2D877D0-75BF-412F-AF8D-907DAAB76D63}" type="pres">
      <dgm:prSet presAssocID="{048D37D0-560D-4039-AE07-F877A1FACAFD}" presName="sibTrans" presStyleCnt="0"/>
      <dgm:spPr/>
    </dgm:pt>
    <dgm:pt modelId="{204A0507-E0E4-47CF-B869-9F6B7E56F215}" type="pres">
      <dgm:prSet presAssocID="{FD19E16F-87F6-49CF-B8DA-A52F63487E1E}" presName="textNode" presStyleLbl="node1" presStyleIdx="1" presStyleCnt="3">
        <dgm:presLayoutVars>
          <dgm:bulletEnabled val="1"/>
        </dgm:presLayoutVars>
      </dgm:prSet>
      <dgm:spPr/>
    </dgm:pt>
    <dgm:pt modelId="{2D420DA8-2E19-4667-9E48-24FA9AABED85}" type="pres">
      <dgm:prSet presAssocID="{D5916179-0985-4CB2-B652-1BF95F4B1779}" presName="sibTrans" presStyleCnt="0"/>
      <dgm:spPr/>
    </dgm:pt>
    <dgm:pt modelId="{16D1C1E9-B189-4525-A146-0A29804FB0A0}" type="pres">
      <dgm:prSet presAssocID="{2610242F-CED8-4936-B898-F96F61EC26EC}" presName="textNode" presStyleLbl="node1" presStyleIdx="2" presStyleCnt="3">
        <dgm:presLayoutVars>
          <dgm:bulletEnabled val="1"/>
        </dgm:presLayoutVars>
      </dgm:prSet>
      <dgm:spPr/>
    </dgm:pt>
  </dgm:ptLst>
  <dgm:cxnLst>
    <dgm:cxn modelId="{3262CC16-BABB-4CC3-912D-9BBE85CD970A}" type="presOf" srcId="{E93B2C8B-7412-4F9B-B075-64656E69394A}" destId="{60B72842-D86D-4F6A-B236-665E64B3C026}" srcOrd="0" destOrd="0" presId="urn:microsoft.com/office/officeart/2005/8/layout/hProcess9"/>
    <dgm:cxn modelId="{D3F40339-F687-42F6-BB61-FD74F1917048}" srcId="{13ECBD16-82C8-422D-989E-1CB3556C193F}" destId="{2610242F-CED8-4936-B898-F96F61EC26EC}" srcOrd="2" destOrd="0" parTransId="{7E766875-A492-4965-9F99-0FBAA6B04ABA}" sibTransId="{4E2ED2D3-6BF3-4140-A443-587B5A70DB81}"/>
    <dgm:cxn modelId="{94FB924B-91F4-4D72-8522-B3876584E517}" type="presOf" srcId="{2610242F-CED8-4936-B898-F96F61EC26EC}" destId="{16D1C1E9-B189-4525-A146-0A29804FB0A0}" srcOrd="0" destOrd="0" presId="urn:microsoft.com/office/officeart/2005/8/layout/hProcess9"/>
    <dgm:cxn modelId="{ED296799-6C36-49B7-A1AB-A639A59E6C3E}" srcId="{13ECBD16-82C8-422D-989E-1CB3556C193F}" destId="{FD19E16F-87F6-49CF-B8DA-A52F63487E1E}" srcOrd="1" destOrd="0" parTransId="{8E9CFB40-0E84-4447-86EF-C01DB20594AC}" sibTransId="{D5916179-0985-4CB2-B652-1BF95F4B1779}"/>
    <dgm:cxn modelId="{823A94BF-B5C9-4AD8-9A4B-E9FDFD61A3E3}" type="presOf" srcId="{FD19E16F-87F6-49CF-B8DA-A52F63487E1E}" destId="{204A0507-E0E4-47CF-B869-9F6B7E56F215}" srcOrd="0" destOrd="0" presId="urn:microsoft.com/office/officeart/2005/8/layout/hProcess9"/>
    <dgm:cxn modelId="{D0D40FCE-13D3-48E2-A1FD-B3D3FC91A9F4}" type="presOf" srcId="{13ECBD16-82C8-422D-989E-1CB3556C193F}" destId="{E7669FD6-ADE2-47F6-ADD4-10C70EEF34E2}" srcOrd="0" destOrd="0" presId="urn:microsoft.com/office/officeart/2005/8/layout/hProcess9"/>
    <dgm:cxn modelId="{234D69F4-279F-4ED6-9D4C-F5AB4E56CD5B}" srcId="{13ECBD16-82C8-422D-989E-1CB3556C193F}" destId="{E93B2C8B-7412-4F9B-B075-64656E69394A}" srcOrd="0" destOrd="0" parTransId="{888D65BB-D86E-484A-BE94-93BE88FDE42E}" sibTransId="{048D37D0-560D-4039-AE07-F877A1FACAFD}"/>
    <dgm:cxn modelId="{0CE70F08-4578-4490-AE57-512AC7108206}" type="presParOf" srcId="{E7669FD6-ADE2-47F6-ADD4-10C70EEF34E2}" destId="{80212F80-7988-4F64-9411-6AED8E3A4761}" srcOrd="0" destOrd="0" presId="urn:microsoft.com/office/officeart/2005/8/layout/hProcess9"/>
    <dgm:cxn modelId="{7C3235F2-0CFC-4069-BA22-1402EBFE1874}" type="presParOf" srcId="{E7669FD6-ADE2-47F6-ADD4-10C70EEF34E2}" destId="{0997D646-476E-4C6D-B1D9-64B94B961631}" srcOrd="1" destOrd="0" presId="urn:microsoft.com/office/officeart/2005/8/layout/hProcess9"/>
    <dgm:cxn modelId="{848E7706-5E06-4D7A-B6D2-8CC53672B63F}" type="presParOf" srcId="{0997D646-476E-4C6D-B1D9-64B94B961631}" destId="{60B72842-D86D-4F6A-B236-665E64B3C026}" srcOrd="0" destOrd="0" presId="urn:microsoft.com/office/officeart/2005/8/layout/hProcess9"/>
    <dgm:cxn modelId="{1D3AF62E-3783-45A6-A93E-6FFC7E936F0F}" type="presParOf" srcId="{0997D646-476E-4C6D-B1D9-64B94B961631}" destId="{F2D877D0-75BF-412F-AF8D-907DAAB76D63}" srcOrd="1" destOrd="0" presId="urn:microsoft.com/office/officeart/2005/8/layout/hProcess9"/>
    <dgm:cxn modelId="{2722558C-B568-4404-83F1-26E5A8018637}" type="presParOf" srcId="{0997D646-476E-4C6D-B1D9-64B94B961631}" destId="{204A0507-E0E4-47CF-B869-9F6B7E56F215}" srcOrd="2" destOrd="0" presId="urn:microsoft.com/office/officeart/2005/8/layout/hProcess9"/>
    <dgm:cxn modelId="{9BAA6BE9-17BD-41D2-956F-3BD0D392393A}" type="presParOf" srcId="{0997D646-476E-4C6D-B1D9-64B94B961631}" destId="{2D420DA8-2E19-4667-9E48-24FA9AABED85}" srcOrd="3" destOrd="0" presId="urn:microsoft.com/office/officeart/2005/8/layout/hProcess9"/>
    <dgm:cxn modelId="{EB485999-939D-4203-B4B9-972597312CAC}" type="presParOf" srcId="{0997D646-476E-4C6D-B1D9-64B94B961631}" destId="{16D1C1E9-B189-4525-A146-0A29804FB0A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B63877-8645-4B46-9067-8BBAD62B527F}" type="doc">
      <dgm:prSet loTypeId="urn:microsoft.com/office/officeart/2005/8/layout/hProcess9" loCatId="process" qsTypeId="urn:microsoft.com/office/officeart/2005/8/quickstyle/simple1" qsCatId="simple" csTypeId="urn:microsoft.com/office/officeart/2005/8/colors/accent1_2" csCatId="accent1" phldr="1"/>
      <dgm:spPr/>
    </dgm:pt>
    <dgm:pt modelId="{79BFA93A-B7BF-405F-8043-E25EA7711D0D}">
      <dgm:prSet phldrT="[Text]"/>
      <dgm:spPr/>
      <dgm:t>
        <a:bodyPr/>
        <a:lstStyle/>
        <a:p>
          <a:r>
            <a:rPr lang="en-GB" dirty="0"/>
            <a:t>Scatter Plot of Flight Number vs. Payload Mass</a:t>
          </a:r>
        </a:p>
      </dgm:t>
    </dgm:pt>
    <dgm:pt modelId="{C51D41E0-8408-4A4A-84B5-C4D499E670A4}" type="parTrans" cxnId="{D45A7A6C-A2FD-496E-BBE1-3D1EC2D5DEC1}">
      <dgm:prSet/>
      <dgm:spPr/>
      <dgm:t>
        <a:bodyPr/>
        <a:lstStyle/>
        <a:p>
          <a:endParaRPr lang="en-GB"/>
        </a:p>
      </dgm:t>
    </dgm:pt>
    <dgm:pt modelId="{CB555645-3646-4E1D-8675-463A24AC033A}" type="sibTrans" cxnId="{D45A7A6C-A2FD-496E-BBE1-3D1EC2D5DEC1}">
      <dgm:prSet/>
      <dgm:spPr/>
      <dgm:t>
        <a:bodyPr/>
        <a:lstStyle/>
        <a:p>
          <a:endParaRPr lang="en-GB"/>
        </a:p>
      </dgm:t>
    </dgm:pt>
    <dgm:pt modelId="{D0257681-CDB6-445D-80C4-D52FAE0ACA19}">
      <dgm:prSet phldrT="[Text]"/>
      <dgm:spPr/>
      <dgm:t>
        <a:bodyPr/>
        <a:lstStyle/>
        <a:p>
          <a:r>
            <a:rPr lang="en-GB" dirty="0"/>
            <a:t>Scatter Plot of Flight Number vs. Launch Sites</a:t>
          </a:r>
        </a:p>
      </dgm:t>
    </dgm:pt>
    <dgm:pt modelId="{9850F39A-E138-4E77-8AF4-FEC8FC346FC5}" type="parTrans" cxnId="{6E42DE11-D048-4BAB-B4B1-26F061FA1024}">
      <dgm:prSet/>
      <dgm:spPr/>
      <dgm:t>
        <a:bodyPr/>
        <a:lstStyle/>
        <a:p>
          <a:endParaRPr lang="en-GB"/>
        </a:p>
      </dgm:t>
    </dgm:pt>
    <dgm:pt modelId="{E2AE7E3D-5D8C-41A5-969E-105F802477AD}" type="sibTrans" cxnId="{6E42DE11-D048-4BAB-B4B1-26F061FA1024}">
      <dgm:prSet/>
      <dgm:spPr/>
      <dgm:t>
        <a:bodyPr/>
        <a:lstStyle/>
        <a:p>
          <a:endParaRPr lang="en-GB"/>
        </a:p>
      </dgm:t>
    </dgm:pt>
    <dgm:pt modelId="{E8815FC2-FE3F-47B8-99A4-D64573F4EC04}">
      <dgm:prSet phldrT="[Text]"/>
      <dgm:spPr/>
      <dgm:t>
        <a:bodyPr/>
        <a:lstStyle/>
        <a:p>
          <a:r>
            <a:rPr lang="en-GB" dirty="0"/>
            <a:t>Scatter Plot of Payload Mass vs. Launch Site</a:t>
          </a:r>
        </a:p>
      </dgm:t>
    </dgm:pt>
    <dgm:pt modelId="{60F8A668-21F2-4E1A-9CD8-605B11E5DEC3}" type="parTrans" cxnId="{F0B82FEF-05E3-47CD-8B32-55EF9BA135C0}">
      <dgm:prSet/>
      <dgm:spPr/>
      <dgm:t>
        <a:bodyPr/>
        <a:lstStyle/>
        <a:p>
          <a:endParaRPr lang="en-GB"/>
        </a:p>
      </dgm:t>
    </dgm:pt>
    <dgm:pt modelId="{B8880724-E371-49AF-B908-BB510C8EA46F}" type="sibTrans" cxnId="{F0B82FEF-05E3-47CD-8B32-55EF9BA135C0}">
      <dgm:prSet/>
      <dgm:spPr/>
      <dgm:t>
        <a:bodyPr/>
        <a:lstStyle/>
        <a:p>
          <a:endParaRPr lang="en-GB"/>
        </a:p>
      </dgm:t>
    </dgm:pt>
    <dgm:pt modelId="{8CAD6DAF-537D-4066-AEF8-211D5F7E0E44}">
      <dgm:prSet phldrT="[Text]"/>
      <dgm:spPr/>
      <dgm:t>
        <a:bodyPr/>
        <a:lstStyle/>
        <a:p>
          <a:r>
            <a:rPr lang="en-GB" dirty="0"/>
            <a:t>Bar Chart showing success rate of each orbit</a:t>
          </a:r>
        </a:p>
      </dgm:t>
    </dgm:pt>
    <dgm:pt modelId="{DCDA10AE-4F0A-47DA-ACCA-EC4BD26495DB}" type="parTrans" cxnId="{BE4BD7FD-FC72-4987-B169-0DE4B6CF4488}">
      <dgm:prSet/>
      <dgm:spPr/>
      <dgm:t>
        <a:bodyPr/>
        <a:lstStyle/>
        <a:p>
          <a:endParaRPr lang="en-GB"/>
        </a:p>
      </dgm:t>
    </dgm:pt>
    <dgm:pt modelId="{450E08DE-9272-455C-9760-C49632C622E2}" type="sibTrans" cxnId="{BE4BD7FD-FC72-4987-B169-0DE4B6CF4488}">
      <dgm:prSet/>
      <dgm:spPr/>
      <dgm:t>
        <a:bodyPr/>
        <a:lstStyle/>
        <a:p>
          <a:endParaRPr lang="en-GB"/>
        </a:p>
      </dgm:t>
    </dgm:pt>
    <dgm:pt modelId="{FFED630F-3448-4715-88AC-DFD6A20FA110}">
      <dgm:prSet phldrT="[Text]"/>
      <dgm:spPr/>
      <dgm:t>
        <a:bodyPr/>
        <a:lstStyle/>
        <a:p>
          <a:r>
            <a:rPr lang="en-GB"/>
            <a:t>Scatter Plot of Flight Number vs. Orbit</a:t>
          </a:r>
          <a:endParaRPr lang="en-GB" dirty="0"/>
        </a:p>
      </dgm:t>
    </dgm:pt>
    <dgm:pt modelId="{8AEBC195-6537-4295-8D30-CD27D0E9A206}" type="parTrans" cxnId="{12DD37C4-5D36-4065-B4A4-5B51CE45CE1B}">
      <dgm:prSet/>
      <dgm:spPr/>
      <dgm:t>
        <a:bodyPr/>
        <a:lstStyle/>
        <a:p>
          <a:endParaRPr lang="en-GB"/>
        </a:p>
      </dgm:t>
    </dgm:pt>
    <dgm:pt modelId="{10F9C79B-CDAF-436D-8C07-0F25F9758B78}" type="sibTrans" cxnId="{12DD37C4-5D36-4065-B4A4-5B51CE45CE1B}">
      <dgm:prSet/>
      <dgm:spPr/>
      <dgm:t>
        <a:bodyPr/>
        <a:lstStyle/>
        <a:p>
          <a:endParaRPr lang="en-GB"/>
        </a:p>
      </dgm:t>
    </dgm:pt>
    <dgm:pt modelId="{8874B319-9568-43AD-840E-6901B83F9057}">
      <dgm:prSet phldrT="[Text]"/>
      <dgm:spPr/>
      <dgm:t>
        <a:bodyPr/>
        <a:lstStyle/>
        <a:p>
          <a:r>
            <a:rPr lang="en-GB"/>
            <a:t>Scatter Plot of Payload Mass vs. Orbit</a:t>
          </a:r>
          <a:endParaRPr lang="en-GB" dirty="0"/>
        </a:p>
      </dgm:t>
    </dgm:pt>
    <dgm:pt modelId="{2EADF745-BCAA-4E31-9000-5EA23ED458C2}" type="parTrans" cxnId="{B49B8A02-EEBC-473D-9B13-DCF383C522AC}">
      <dgm:prSet/>
      <dgm:spPr/>
      <dgm:t>
        <a:bodyPr/>
        <a:lstStyle/>
        <a:p>
          <a:endParaRPr lang="en-GB"/>
        </a:p>
      </dgm:t>
    </dgm:pt>
    <dgm:pt modelId="{B9DE0FE6-6AE4-4C71-8C44-5BE583FF8C9A}" type="sibTrans" cxnId="{B49B8A02-EEBC-473D-9B13-DCF383C522AC}">
      <dgm:prSet/>
      <dgm:spPr/>
      <dgm:t>
        <a:bodyPr/>
        <a:lstStyle/>
        <a:p>
          <a:endParaRPr lang="en-GB"/>
        </a:p>
      </dgm:t>
    </dgm:pt>
    <dgm:pt modelId="{31682675-16AB-4DAE-BE3C-4744716FE5E3}">
      <dgm:prSet phldrT="[Text]"/>
      <dgm:spPr/>
      <dgm:t>
        <a:bodyPr/>
        <a:lstStyle/>
        <a:p>
          <a:r>
            <a:rPr lang="en-GB"/>
            <a:t>Line Chart of Year vs. Success Rate</a:t>
          </a:r>
          <a:endParaRPr lang="en-GB" dirty="0"/>
        </a:p>
      </dgm:t>
    </dgm:pt>
    <dgm:pt modelId="{1D7D3949-E562-400B-9D90-A52D3A3521B3}" type="parTrans" cxnId="{E393DCFB-EF52-44E7-BA5E-A594D9403A0D}">
      <dgm:prSet/>
      <dgm:spPr/>
      <dgm:t>
        <a:bodyPr/>
        <a:lstStyle/>
        <a:p>
          <a:endParaRPr lang="en-GB"/>
        </a:p>
      </dgm:t>
    </dgm:pt>
    <dgm:pt modelId="{EFA4EE41-3EF0-4AB9-BD99-A5890C8F0030}" type="sibTrans" cxnId="{E393DCFB-EF52-44E7-BA5E-A594D9403A0D}">
      <dgm:prSet/>
      <dgm:spPr/>
      <dgm:t>
        <a:bodyPr/>
        <a:lstStyle/>
        <a:p>
          <a:endParaRPr lang="en-GB"/>
        </a:p>
      </dgm:t>
    </dgm:pt>
    <dgm:pt modelId="{93308956-E2C4-4A09-9764-959F00247390}" type="pres">
      <dgm:prSet presAssocID="{12B63877-8645-4B46-9067-8BBAD62B527F}" presName="CompostProcess" presStyleCnt="0">
        <dgm:presLayoutVars>
          <dgm:dir/>
          <dgm:resizeHandles val="exact"/>
        </dgm:presLayoutVars>
      </dgm:prSet>
      <dgm:spPr/>
    </dgm:pt>
    <dgm:pt modelId="{868F8221-0728-4FC6-BA1E-8A616FFE0C26}" type="pres">
      <dgm:prSet presAssocID="{12B63877-8645-4B46-9067-8BBAD62B527F}" presName="arrow" presStyleLbl="bgShp" presStyleIdx="0" presStyleCnt="1"/>
      <dgm:spPr/>
    </dgm:pt>
    <dgm:pt modelId="{3D47F837-03B8-4EC0-9CA4-1265B375969E}" type="pres">
      <dgm:prSet presAssocID="{12B63877-8645-4B46-9067-8BBAD62B527F}" presName="linearProcess" presStyleCnt="0"/>
      <dgm:spPr/>
    </dgm:pt>
    <dgm:pt modelId="{EB1D871C-AAB5-441D-AF8C-3D93546FC483}" type="pres">
      <dgm:prSet presAssocID="{79BFA93A-B7BF-405F-8043-E25EA7711D0D}" presName="textNode" presStyleLbl="node1" presStyleIdx="0" presStyleCnt="7">
        <dgm:presLayoutVars>
          <dgm:bulletEnabled val="1"/>
        </dgm:presLayoutVars>
      </dgm:prSet>
      <dgm:spPr/>
    </dgm:pt>
    <dgm:pt modelId="{30E6D7D7-8448-484A-A92D-355FAD093B6A}" type="pres">
      <dgm:prSet presAssocID="{CB555645-3646-4E1D-8675-463A24AC033A}" presName="sibTrans" presStyleCnt="0"/>
      <dgm:spPr/>
    </dgm:pt>
    <dgm:pt modelId="{E264DAB8-84AD-417E-BC25-B636F6CE54B0}" type="pres">
      <dgm:prSet presAssocID="{D0257681-CDB6-445D-80C4-D52FAE0ACA19}" presName="textNode" presStyleLbl="node1" presStyleIdx="1" presStyleCnt="7">
        <dgm:presLayoutVars>
          <dgm:bulletEnabled val="1"/>
        </dgm:presLayoutVars>
      </dgm:prSet>
      <dgm:spPr/>
    </dgm:pt>
    <dgm:pt modelId="{AF5A5675-FF47-4B5A-835B-5438EA51B9B6}" type="pres">
      <dgm:prSet presAssocID="{E2AE7E3D-5D8C-41A5-969E-105F802477AD}" presName="sibTrans" presStyleCnt="0"/>
      <dgm:spPr/>
    </dgm:pt>
    <dgm:pt modelId="{CC57F3E0-C798-438A-B4D7-87F51708B9A6}" type="pres">
      <dgm:prSet presAssocID="{E8815FC2-FE3F-47B8-99A4-D64573F4EC04}" presName="textNode" presStyleLbl="node1" presStyleIdx="2" presStyleCnt="7">
        <dgm:presLayoutVars>
          <dgm:bulletEnabled val="1"/>
        </dgm:presLayoutVars>
      </dgm:prSet>
      <dgm:spPr/>
    </dgm:pt>
    <dgm:pt modelId="{4E8D5888-9301-401E-AD1B-4C011216C6FC}" type="pres">
      <dgm:prSet presAssocID="{B8880724-E371-49AF-B908-BB510C8EA46F}" presName="sibTrans" presStyleCnt="0"/>
      <dgm:spPr/>
    </dgm:pt>
    <dgm:pt modelId="{5672CF91-C7B2-4B3D-8C15-5A0B77D89F49}" type="pres">
      <dgm:prSet presAssocID="{8CAD6DAF-537D-4066-AEF8-211D5F7E0E44}" presName="textNode" presStyleLbl="node1" presStyleIdx="3" presStyleCnt="7">
        <dgm:presLayoutVars>
          <dgm:bulletEnabled val="1"/>
        </dgm:presLayoutVars>
      </dgm:prSet>
      <dgm:spPr/>
    </dgm:pt>
    <dgm:pt modelId="{0B2CCED5-96C6-4C4E-9289-6AD47DD47540}" type="pres">
      <dgm:prSet presAssocID="{450E08DE-9272-455C-9760-C49632C622E2}" presName="sibTrans" presStyleCnt="0"/>
      <dgm:spPr/>
    </dgm:pt>
    <dgm:pt modelId="{C0251EEC-2961-42AE-8109-0CF517ECDEB8}" type="pres">
      <dgm:prSet presAssocID="{FFED630F-3448-4715-88AC-DFD6A20FA110}" presName="textNode" presStyleLbl="node1" presStyleIdx="4" presStyleCnt="7">
        <dgm:presLayoutVars>
          <dgm:bulletEnabled val="1"/>
        </dgm:presLayoutVars>
      </dgm:prSet>
      <dgm:spPr/>
    </dgm:pt>
    <dgm:pt modelId="{58B0E155-2D9C-41A5-AEBD-95E6B2982DD2}" type="pres">
      <dgm:prSet presAssocID="{10F9C79B-CDAF-436D-8C07-0F25F9758B78}" presName="sibTrans" presStyleCnt="0"/>
      <dgm:spPr/>
    </dgm:pt>
    <dgm:pt modelId="{458E48CC-6094-44D7-8689-10749A4AEE94}" type="pres">
      <dgm:prSet presAssocID="{8874B319-9568-43AD-840E-6901B83F9057}" presName="textNode" presStyleLbl="node1" presStyleIdx="5" presStyleCnt="7">
        <dgm:presLayoutVars>
          <dgm:bulletEnabled val="1"/>
        </dgm:presLayoutVars>
      </dgm:prSet>
      <dgm:spPr/>
    </dgm:pt>
    <dgm:pt modelId="{9B50086F-D976-4DF1-91BA-EFAF295F9556}" type="pres">
      <dgm:prSet presAssocID="{B9DE0FE6-6AE4-4C71-8C44-5BE583FF8C9A}" presName="sibTrans" presStyleCnt="0"/>
      <dgm:spPr/>
    </dgm:pt>
    <dgm:pt modelId="{ED8160AB-D8E9-4F32-A72D-542C83CD963B}" type="pres">
      <dgm:prSet presAssocID="{31682675-16AB-4DAE-BE3C-4744716FE5E3}" presName="textNode" presStyleLbl="node1" presStyleIdx="6" presStyleCnt="7">
        <dgm:presLayoutVars>
          <dgm:bulletEnabled val="1"/>
        </dgm:presLayoutVars>
      </dgm:prSet>
      <dgm:spPr/>
    </dgm:pt>
  </dgm:ptLst>
  <dgm:cxnLst>
    <dgm:cxn modelId="{B49B8A02-EEBC-473D-9B13-DCF383C522AC}" srcId="{12B63877-8645-4B46-9067-8BBAD62B527F}" destId="{8874B319-9568-43AD-840E-6901B83F9057}" srcOrd="5" destOrd="0" parTransId="{2EADF745-BCAA-4E31-9000-5EA23ED458C2}" sibTransId="{B9DE0FE6-6AE4-4C71-8C44-5BE583FF8C9A}"/>
    <dgm:cxn modelId="{3E932405-0C43-414A-A100-D391517B1180}" type="presOf" srcId="{8CAD6DAF-537D-4066-AEF8-211D5F7E0E44}" destId="{5672CF91-C7B2-4B3D-8C15-5A0B77D89F49}" srcOrd="0" destOrd="0" presId="urn:microsoft.com/office/officeart/2005/8/layout/hProcess9"/>
    <dgm:cxn modelId="{6E42DE11-D048-4BAB-B4B1-26F061FA1024}" srcId="{12B63877-8645-4B46-9067-8BBAD62B527F}" destId="{D0257681-CDB6-445D-80C4-D52FAE0ACA19}" srcOrd="1" destOrd="0" parTransId="{9850F39A-E138-4E77-8AF4-FEC8FC346FC5}" sibTransId="{E2AE7E3D-5D8C-41A5-969E-105F802477AD}"/>
    <dgm:cxn modelId="{5FD80417-DE0C-49FA-A8CB-CD343EFAD5BA}" type="presOf" srcId="{E8815FC2-FE3F-47B8-99A4-D64573F4EC04}" destId="{CC57F3E0-C798-438A-B4D7-87F51708B9A6}" srcOrd="0" destOrd="0" presId="urn:microsoft.com/office/officeart/2005/8/layout/hProcess9"/>
    <dgm:cxn modelId="{5797D52F-1DB1-4256-92AC-5CC64DAB4924}" type="presOf" srcId="{8874B319-9568-43AD-840E-6901B83F9057}" destId="{458E48CC-6094-44D7-8689-10749A4AEE94}" srcOrd="0" destOrd="0" presId="urn:microsoft.com/office/officeart/2005/8/layout/hProcess9"/>
    <dgm:cxn modelId="{D45A7A6C-A2FD-496E-BBE1-3D1EC2D5DEC1}" srcId="{12B63877-8645-4B46-9067-8BBAD62B527F}" destId="{79BFA93A-B7BF-405F-8043-E25EA7711D0D}" srcOrd="0" destOrd="0" parTransId="{C51D41E0-8408-4A4A-84B5-C4D499E670A4}" sibTransId="{CB555645-3646-4E1D-8675-463A24AC033A}"/>
    <dgm:cxn modelId="{AE115EA0-A9BC-47FA-9471-9C0C70966166}" type="presOf" srcId="{FFED630F-3448-4715-88AC-DFD6A20FA110}" destId="{C0251EEC-2961-42AE-8109-0CF517ECDEB8}" srcOrd="0" destOrd="0" presId="urn:microsoft.com/office/officeart/2005/8/layout/hProcess9"/>
    <dgm:cxn modelId="{0E4481AD-3C58-4D2D-BEB8-4066226877DF}" type="presOf" srcId="{12B63877-8645-4B46-9067-8BBAD62B527F}" destId="{93308956-E2C4-4A09-9764-959F00247390}" srcOrd="0" destOrd="0" presId="urn:microsoft.com/office/officeart/2005/8/layout/hProcess9"/>
    <dgm:cxn modelId="{12DD37C4-5D36-4065-B4A4-5B51CE45CE1B}" srcId="{12B63877-8645-4B46-9067-8BBAD62B527F}" destId="{FFED630F-3448-4715-88AC-DFD6A20FA110}" srcOrd="4" destOrd="0" parTransId="{8AEBC195-6537-4295-8D30-CD27D0E9A206}" sibTransId="{10F9C79B-CDAF-436D-8C07-0F25F9758B78}"/>
    <dgm:cxn modelId="{2A9CD4DA-1527-4D4B-8615-6EAB683AC82A}" type="presOf" srcId="{31682675-16AB-4DAE-BE3C-4744716FE5E3}" destId="{ED8160AB-D8E9-4F32-A72D-542C83CD963B}" srcOrd="0" destOrd="0" presId="urn:microsoft.com/office/officeart/2005/8/layout/hProcess9"/>
    <dgm:cxn modelId="{C1A28AEA-AB69-44C5-A368-20B89FDD24BB}" type="presOf" srcId="{79BFA93A-B7BF-405F-8043-E25EA7711D0D}" destId="{EB1D871C-AAB5-441D-AF8C-3D93546FC483}" srcOrd="0" destOrd="0" presId="urn:microsoft.com/office/officeart/2005/8/layout/hProcess9"/>
    <dgm:cxn modelId="{1828B7EA-C39C-42BB-AB79-D53EEDFC774C}" type="presOf" srcId="{D0257681-CDB6-445D-80C4-D52FAE0ACA19}" destId="{E264DAB8-84AD-417E-BC25-B636F6CE54B0}" srcOrd="0" destOrd="0" presId="urn:microsoft.com/office/officeart/2005/8/layout/hProcess9"/>
    <dgm:cxn modelId="{F0B82FEF-05E3-47CD-8B32-55EF9BA135C0}" srcId="{12B63877-8645-4B46-9067-8BBAD62B527F}" destId="{E8815FC2-FE3F-47B8-99A4-D64573F4EC04}" srcOrd="2" destOrd="0" parTransId="{60F8A668-21F2-4E1A-9CD8-605B11E5DEC3}" sibTransId="{B8880724-E371-49AF-B908-BB510C8EA46F}"/>
    <dgm:cxn modelId="{E393DCFB-EF52-44E7-BA5E-A594D9403A0D}" srcId="{12B63877-8645-4B46-9067-8BBAD62B527F}" destId="{31682675-16AB-4DAE-BE3C-4744716FE5E3}" srcOrd="6" destOrd="0" parTransId="{1D7D3949-E562-400B-9D90-A52D3A3521B3}" sibTransId="{EFA4EE41-3EF0-4AB9-BD99-A5890C8F0030}"/>
    <dgm:cxn modelId="{BE4BD7FD-FC72-4987-B169-0DE4B6CF4488}" srcId="{12B63877-8645-4B46-9067-8BBAD62B527F}" destId="{8CAD6DAF-537D-4066-AEF8-211D5F7E0E44}" srcOrd="3" destOrd="0" parTransId="{DCDA10AE-4F0A-47DA-ACCA-EC4BD26495DB}" sibTransId="{450E08DE-9272-455C-9760-C49632C622E2}"/>
    <dgm:cxn modelId="{292ED91C-A2F3-44E7-94D0-D1EE45D8B371}" type="presParOf" srcId="{93308956-E2C4-4A09-9764-959F00247390}" destId="{868F8221-0728-4FC6-BA1E-8A616FFE0C26}" srcOrd="0" destOrd="0" presId="urn:microsoft.com/office/officeart/2005/8/layout/hProcess9"/>
    <dgm:cxn modelId="{BB971732-3A47-45B7-9120-3688A13DA1C7}" type="presParOf" srcId="{93308956-E2C4-4A09-9764-959F00247390}" destId="{3D47F837-03B8-4EC0-9CA4-1265B375969E}" srcOrd="1" destOrd="0" presId="urn:microsoft.com/office/officeart/2005/8/layout/hProcess9"/>
    <dgm:cxn modelId="{44DFF3AA-732F-4139-B169-F1ADDDDB7377}" type="presParOf" srcId="{3D47F837-03B8-4EC0-9CA4-1265B375969E}" destId="{EB1D871C-AAB5-441D-AF8C-3D93546FC483}" srcOrd="0" destOrd="0" presId="urn:microsoft.com/office/officeart/2005/8/layout/hProcess9"/>
    <dgm:cxn modelId="{C2FD26D8-FB44-4CD6-8E58-8A174688B93F}" type="presParOf" srcId="{3D47F837-03B8-4EC0-9CA4-1265B375969E}" destId="{30E6D7D7-8448-484A-A92D-355FAD093B6A}" srcOrd="1" destOrd="0" presId="urn:microsoft.com/office/officeart/2005/8/layout/hProcess9"/>
    <dgm:cxn modelId="{C836C355-C350-46F2-B5D8-A50B3668D788}" type="presParOf" srcId="{3D47F837-03B8-4EC0-9CA4-1265B375969E}" destId="{E264DAB8-84AD-417E-BC25-B636F6CE54B0}" srcOrd="2" destOrd="0" presId="urn:microsoft.com/office/officeart/2005/8/layout/hProcess9"/>
    <dgm:cxn modelId="{ADC4C4DB-2648-4CDB-8523-CF74183121DD}" type="presParOf" srcId="{3D47F837-03B8-4EC0-9CA4-1265B375969E}" destId="{AF5A5675-FF47-4B5A-835B-5438EA51B9B6}" srcOrd="3" destOrd="0" presId="urn:microsoft.com/office/officeart/2005/8/layout/hProcess9"/>
    <dgm:cxn modelId="{E28D61E3-07B1-4D7F-A5D2-ABB9C9CEDCDA}" type="presParOf" srcId="{3D47F837-03B8-4EC0-9CA4-1265B375969E}" destId="{CC57F3E0-C798-438A-B4D7-87F51708B9A6}" srcOrd="4" destOrd="0" presId="urn:microsoft.com/office/officeart/2005/8/layout/hProcess9"/>
    <dgm:cxn modelId="{CADBE8A6-506F-4759-BEAC-C35A702AC185}" type="presParOf" srcId="{3D47F837-03B8-4EC0-9CA4-1265B375969E}" destId="{4E8D5888-9301-401E-AD1B-4C011216C6FC}" srcOrd="5" destOrd="0" presId="urn:microsoft.com/office/officeart/2005/8/layout/hProcess9"/>
    <dgm:cxn modelId="{1D26446F-B5A5-44F6-9BD0-C841AF71F41C}" type="presParOf" srcId="{3D47F837-03B8-4EC0-9CA4-1265B375969E}" destId="{5672CF91-C7B2-4B3D-8C15-5A0B77D89F49}" srcOrd="6" destOrd="0" presId="urn:microsoft.com/office/officeart/2005/8/layout/hProcess9"/>
    <dgm:cxn modelId="{17C40AC5-0CA3-40F6-ABD1-F2765ACE21AE}" type="presParOf" srcId="{3D47F837-03B8-4EC0-9CA4-1265B375969E}" destId="{0B2CCED5-96C6-4C4E-9289-6AD47DD47540}" srcOrd="7" destOrd="0" presId="urn:microsoft.com/office/officeart/2005/8/layout/hProcess9"/>
    <dgm:cxn modelId="{CA0746CB-2790-4B97-841C-94F2296BF195}" type="presParOf" srcId="{3D47F837-03B8-4EC0-9CA4-1265B375969E}" destId="{C0251EEC-2961-42AE-8109-0CF517ECDEB8}" srcOrd="8" destOrd="0" presId="urn:microsoft.com/office/officeart/2005/8/layout/hProcess9"/>
    <dgm:cxn modelId="{989984A1-6DD1-4C81-86C9-8226280CBAA9}" type="presParOf" srcId="{3D47F837-03B8-4EC0-9CA4-1265B375969E}" destId="{58B0E155-2D9C-41A5-AEBD-95E6B2982DD2}" srcOrd="9" destOrd="0" presId="urn:microsoft.com/office/officeart/2005/8/layout/hProcess9"/>
    <dgm:cxn modelId="{FFD575D4-D731-4343-8980-19585CA1431A}" type="presParOf" srcId="{3D47F837-03B8-4EC0-9CA4-1265B375969E}" destId="{458E48CC-6094-44D7-8689-10749A4AEE94}" srcOrd="10" destOrd="0" presId="urn:microsoft.com/office/officeart/2005/8/layout/hProcess9"/>
    <dgm:cxn modelId="{C976C160-0DFF-47F2-9EFA-CAEA42ED9B07}" type="presParOf" srcId="{3D47F837-03B8-4EC0-9CA4-1265B375969E}" destId="{9B50086F-D976-4DF1-91BA-EFAF295F9556}" srcOrd="11" destOrd="0" presId="urn:microsoft.com/office/officeart/2005/8/layout/hProcess9"/>
    <dgm:cxn modelId="{510A709E-2BCA-4EF1-8614-60BF655E0F3A}" type="presParOf" srcId="{3D47F837-03B8-4EC0-9CA4-1265B375969E}" destId="{ED8160AB-D8E9-4F32-A72D-542C83CD963B}"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EC8EB2-4910-44D3-9B01-99F3A7271ED6}" type="doc">
      <dgm:prSet loTypeId="urn:microsoft.com/office/officeart/2005/8/layout/hProcess9" loCatId="process" qsTypeId="urn:microsoft.com/office/officeart/2005/8/quickstyle/simple1" qsCatId="simple" csTypeId="urn:microsoft.com/office/officeart/2005/8/colors/accent1_2" csCatId="accent1" phldr="1"/>
      <dgm:spPr/>
    </dgm:pt>
    <dgm:pt modelId="{26ED4CCA-10A0-4C59-B93A-394BDF79E269}">
      <dgm:prSet phldrT="[Text]"/>
      <dgm:spPr/>
      <dgm:t>
        <a:bodyPr/>
        <a:lstStyle/>
        <a:p>
          <a:r>
            <a:rPr lang="en-GB" dirty="0"/>
            <a:t>Load the </a:t>
          </a:r>
          <a:r>
            <a:rPr lang="en-GB" dirty="0" err="1"/>
            <a:t>DataFrame</a:t>
          </a:r>
          <a:r>
            <a:rPr lang="en-GB" dirty="0"/>
            <a:t> and split it into the feature set and the label set</a:t>
          </a:r>
        </a:p>
      </dgm:t>
    </dgm:pt>
    <dgm:pt modelId="{CF123731-10EF-4CB6-9229-D15E3399C804}" type="parTrans" cxnId="{A2A0A763-D584-40D2-B25B-6C1105A80F8F}">
      <dgm:prSet/>
      <dgm:spPr/>
      <dgm:t>
        <a:bodyPr/>
        <a:lstStyle/>
        <a:p>
          <a:endParaRPr lang="en-GB"/>
        </a:p>
      </dgm:t>
    </dgm:pt>
    <dgm:pt modelId="{59A2F236-F375-4E21-A8DF-5E1B178D9961}" type="sibTrans" cxnId="{A2A0A763-D584-40D2-B25B-6C1105A80F8F}">
      <dgm:prSet/>
      <dgm:spPr/>
      <dgm:t>
        <a:bodyPr/>
        <a:lstStyle/>
        <a:p>
          <a:endParaRPr lang="en-GB"/>
        </a:p>
      </dgm:t>
    </dgm:pt>
    <dgm:pt modelId="{4BEB1777-7F9B-44F3-B1CA-1E171E0C27E8}">
      <dgm:prSet phldrT="[Text]"/>
      <dgm:spPr/>
      <dgm:t>
        <a:bodyPr/>
        <a:lstStyle/>
        <a:p>
          <a:r>
            <a:rPr lang="en-GB" dirty="0"/>
            <a:t>Standardize the feature set using </a:t>
          </a:r>
          <a:r>
            <a:rPr lang="en-GB" dirty="0" err="1"/>
            <a:t>sklearn’s</a:t>
          </a:r>
          <a:r>
            <a:rPr lang="en-GB" dirty="0"/>
            <a:t> </a:t>
          </a:r>
          <a:r>
            <a:rPr lang="en-GB" dirty="0" err="1"/>
            <a:t>StandardScaler</a:t>
          </a:r>
          <a:endParaRPr lang="en-GB" dirty="0"/>
        </a:p>
      </dgm:t>
    </dgm:pt>
    <dgm:pt modelId="{8AC54187-83F8-4A99-99F0-D4A75492BA58}" type="parTrans" cxnId="{302EEF65-FF4E-4D3F-B249-3214F0F34160}">
      <dgm:prSet/>
      <dgm:spPr/>
      <dgm:t>
        <a:bodyPr/>
        <a:lstStyle/>
        <a:p>
          <a:endParaRPr lang="en-GB"/>
        </a:p>
      </dgm:t>
    </dgm:pt>
    <dgm:pt modelId="{0A36D3FC-A451-4EE1-8F39-DDEC9D70B182}" type="sibTrans" cxnId="{302EEF65-FF4E-4D3F-B249-3214F0F34160}">
      <dgm:prSet/>
      <dgm:spPr/>
      <dgm:t>
        <a:bodyPr/>
        <a:lstStyle/>
        <a:p>
          <a:endParaRPr lang="en-GB"/>
        </a:p>
      </dgm:t>
    </dgm:pt>
    <dgm:pt modelId="{5BDA6A8E-FB22-4110-8895-D109D5F3DEB7}">
      <dgm:prSet phldrT="[Text]"/>
      <dgm:spPr/>
      <dgm:t>
        <a:bodyPr/>
        <a:lstStyle/>
        <a:p>
          <a:r>
            <a:rPr lang="en-GB" dirty="0"/>
            <a:t>Split the dataset into the training set and testing set with a 80:20 ratio</a:t>
          </a:r>
        </a:p>
      </dgm:t>
    </dgm:pt>
    <dgm:pt modelId="{303FBB93-3278-4F26-859A-76FC3B5F0FAA}" type="parTrans" cxnId="{F96C2F7D-49D7-4D21-8E81-DD05169B67C8}">
      <dgm:prSet/>
      <dgm:spPr/>
      <dgm:t>
        <a:bodyPr/>
        <a:lstStyle/>
        <a:p>
          <a:endParaRPr lang="en-GB"/>
        </a:p>
      </dgm:t>
    </dgm:pt>
    <dgm:pt modelId="{66A82EC9-5CA4-461F-B49E-2885D912982B}" type="sibTrans" cxnId="{F96C2F7D-49D7-4D21-8E81-DD05169B67C8}">
      <dgm:prSet/>
      <dgm:spPr/>
      <dgm:t>
        <a:bodyPr/>
        <a:lstStyle/>
        <a:p>
          <a:endParaRPr lang="en-GB"/>
        </a:p>
      </dgm:t>
    </dgm:pt>
    <dgm:pt modelId="{2A0CA51E-B3DF-4A4E-8711-E9ECD0B3B96B}">
      <dgm:prSet phldrT="[Text]"/>
      <dgm:spPr/>
      <dgm:t>
        <a:bodyPr/>
        <a:lstStyle/>
        <a:p>
          <a:r>
            <a:rPr lang="en-GB" dirty="0"/>
            <a:t>Feed the data into four learning algorithms – SVM, K-nearest neighbours, logistic regression and decision tree.</a:t>
          </a:r>
        </a:p>
      </dgm:t>
    </dgm:pt>
    <dgm:pt modelId="{FBBA88B3-01D1-4F04-BBFB-D4F747C84318}" type="parTrans" cxnId="{32BFB510-0DB1-476A-9845-66C7D7CF814D}">
      <dgm:prSet/>
      <dgm:spPr/>
      <dgm:t>
        <a:bodyPr/>
        <a:lstStyle/>
        <a:p>
          <a:endParaRPr lang="en-GB"/>
        </a:p>
      </dgm:t>
    </dgm:pt>
    <dgm:pt modelId="{52442F63-0152-4BC2-B255-987A2CA1CAA6}" type="sibTrans" cxnId="{32BFB510-0DB1-476A-9845-66C7D7CF814D}">
      <dgm:prSet/>
      <dgm:spPr/>
      <dgm:t>
        <a:bodyPr/>
        <a:lstStyle/>
        <a:p>
          <a:endParaRPr lang="en-GB"/>
        </a:p>
      </dgm:t>
    </dgm:pt>
    <dgm:pt modelId="{041229BA-3FF9-4FEE-960C-8142285F3232}">
      <dgm:prSet phldrT="[Text]"/>
      <dgm:spPr/>
      <dgm:t>
        <a:bodyPr/>
        <a:lstStyle/>
        <a:p>
          <a:r>
            <a:rPr lang="en-GB" dirty="0"/>
            <a:t>For each algorithm, a grid search object was created so that different parameters are explored</a:t>
          </a:r>
        </a:p>
      </dgm:t>
    </dgm:pt>
    <dgm:pt modelId="{B89BA03E-46A0-4D5B-9E24-8BE84D0E4011}" type="parTrans" cxnId="{232B84FA-8F15-4195-997E-F0696589438E}">
      <dgm:prSet/>
      <dgm:spPr/>
      <dgm:t>
        <a:bodyPr/>
        <a:lstStyle/>
        <a:p>
          <a:endParaRPr lang="en-GB"/>
        </a:p>
      </dgm:t>
    </dgm:pt>
    <dgm:pt modelId="{2CA0497F-4922-4E83-8DF6-EBCD15187098}" type="sibTrans" cxnId="{232B84FA-8F15-4195-997E-F0696589438E}">
      <dgm:prSet/>
      <dgm:spPr/>
      <dgm:t>
        <a:bodyPr/>
        <a:lstStyle/>
        <a:p>
          <a:endParaRPr lang="en-GB"/>
        </a:p>
      </dgm:t>
    </dgm:pt>
    <dgm:pt modelId="{229ABAE2-FC6C-4734-9DA9-C261A9788C02}">
      <dgm:prSet phldrT="[Text]"/>
      <dgm:spPr/>
      <dgm:t>
        <a:bodyPr/>
        <a:lstStyle/>
        <a:p>
          <a:r>
            <a:rPr lang="en-GB" dirty="0"/>
            <a:t>The best parameters for each algorithm are found and the model was tested against the testing set</a:t>
          </a:r>
        </a:p>
      </dgm:t>
    </dgm:pt>
    <dgm:pt modelId="{EFB83169-CC15-42A3-9570-682E0928C417}" type="sibTrans" cxnId="{87313F22-A321-460A-88C1-79E2D9CA8418}">
      <dgm:prSet/>
      <dgm:spPr/>
      <dgm:t>
        <a:bodyPr/>
        <a:lstStyle/>
        <a:p>
          <a:endParaRPr lang="en-GB"/>
        </a:p>
      </dgm:t>
    </dgm:pt>
    <dgm:pt modelId="{78E20C40-3EA5-433F-88EA-A5F7AB3BDE8B}" type="parTrans" cxnId="{87313F22-A321-460A-88C1-79E2D9CA8418}">
      <dgm:prSet/>
      <dgm:spPr/>
      <dgm:t>
        <a:bodyPr/>
        <a:lstStyle/>
        <a:p>
          <a:endParaRPr lang="en-GB"/>
        </a:p>
      </dgm:t>
    </dgm:pt>
    <dgm:pt modelId="{BFBDD27D-4EAE-4FB0-9E8F-3081EE8BFD1A}">
      <dgm:prSet phldrT="[Text]"/>
      <dgm:spPr/>
      <dgm:t>
        <a:bodyPr/>
        <a:lstStyle/>
        <a:p>
          <a:r>
            <a:rPr lang="en-GB" dirty="0"/>
            <a:t>The model which performs the best on the testing set in terms of predictive accuracy is selected </a:t>
          </a:r>
        </a:p>
      </dgm:t>
    </dgm:pt>
    <dgm:pt modelId="{E44D9B85-A828-4D46-9DA0-17C8729D872F}" type="parTrans" cxnId="{D614297A-E36F-4B3A-BCDD-9B33DD8026A8}">
      <dgm:prSet/>
      <dgm:spPr/>
      <dgm:t>
        <a:bodyPr/>
        <a:lstStyle/>
        <a:p>
          <a:endParaRPr lang="en-GB"/>
        </a:p>
      </dgm:t>
    </dgm:pt>
    <dgm:pt modelId="{3167542C-BEE6-46D9-AD0A-70459D4E3895}" type="sibTrans" cxnId="{D614297A-E36F-4B3A-BCDD-9B33DD8026A8}">
      <dgm:prSet/>
      <dgm:spPr/>
      <dgm:t>
        <a:bodyPr/>
        <a:lstStyle/>
        <a:p>
          <a:endParaRPr lang="en-GB"/>
        </a:p>
      </dgm:t>
    </dgm:pt>
    <dgm:pt modelId="{238F1A6B-5318-47CB-933F-6AF7135CB1F3}" type="pres">
      <dgm:prSet presAssocID="{19EC8EB2-4910-44D3-9B01-99F3A7271ED6}" presName="CompostProcess" presStyleCnt="0">
        <dgm:presLayoutVars>
          <dgm:dir/>
          <dgm:resizeHandles val="exact"/>
        </dgm:presLayoutVars>
      </dgm:prSet>
      <dgm:spPr/>
    </dgm:pt>
    <dgm:pt modelId="{9A13E020-BCE6-4A86-A658-1967758DF91E}" type="pres">
      <dgm:prSet presAssocID="{19EC8EB2-4910-44D3-9B01-99F3A7271ED6}" presName="arrow" presStyleLbl="bgShp" presStyleIdx="0" presStyleCnt="1"/>
      <dgm:spPr/>
    </dgm:pt>
    <dgm:pt modelId="{E30EB794-7AC6-4570-9607-4481EBCDA8C9}" type="pres">
      <dgm:prSet presAssocID="{19EC8EB2-4910-44D3-9B01-99F3A7271ED6}" presName="linearProcess" presStyleCnt="0"/>
      <dgm:spPr/>
    </dgm:pt>
    <dgm:pt modelId="{216D088E-CA59-4A74-8051-2B640DE4A118}" type="pres">
      <dgm:prSet presAssocID="{26ED4CCA-10A0-4C59-B93A-394BDF79E269}" presName="textNode" presStyleLbl="node1" presStyleIdx="0" presStyleCnt="7">
        <dgm:presLayoutVars>
          <dgm:bulletEnabled val="1"/>
        </dgm:presLayoutVars>
      </dgm:prSet>
      <dgm:spPr/>
    </dgm:pt>
    <dgm:pt modelId="{EBC96EAC-4CE4-4FC4-A628-F8AB89FCCB70}" type="pres">
      <dgm:prSet presAssocID="{59A2F236-F375-4E21-A8DF-5E1B178D9961}" presName="sibTrans" presStyleCnt="0"/>
      <dgm:spPr/>
    </dgm:pt>
    <dgm:pt modelId="{E616EC5B-13CC-4222-B729-451B510497AD}" type="pres">
      <dgm:prSet presAssocID="{4BEB1777-7F9B-44F3-B1CA-1E171E0C27E8}" presName="textNode" presStyleLbl="node1" presStyleIdx="1" presStyleCnt="7">
        <dgm:presLayoutVars>
          <dgm:bulletEnabled val="1"/>
        </dgm:presLayoutVars>
      </dgm:prSet>
      <dgm:spPr/>
    </dgm:pt>
    <dgm:pt modelId="{289DFD7D-5434-4C6F-B8CD-2B9618A59DD9}" type="pres">
      <dgm:prSet presAssocID="{0A36D3FC-A451-4EE1-8F39-DDEC9D70B182}" presName="sibTrans" presStyleCnt="0"/>
      <dgm:spPr/>
    </dgm:pt>
    <dgm:pt modelId="{9B293F2A-0511-4329-AC1B-D88A9D5CDB4E}" type="pres">
      <dgm:prSet presAssocID="{5BDA6A8E-FB22-4110-8895-D109D5F3DEB7}" presName="textNode" presStyleLbl="node1" presStyleIdx="2" presStyleCnt="7">
        <dgm:presLayoutVars>
          <dgm:bulletEnabled val="1"/>
        </dgm:presLayoutVars>
      </dgm:prSet>
      <dgm:spPr/>
    </dgm:pt>
    <dgm:pt modelId="{FBE01182-592B-4E58-9A4E-9875FDDB79F7}" type="pres">
      <dgm:prSet presAssocID="{66A82EC9-5CA4-461F-B49E-2885D912982B}" presName="sibTrans" presStyleCnt="0"/>
      <dgm:spPr/>
    </dgm:pt>
    <dgm:pt modelId="{364D9B18-DC77-48F3-9636-FA599BD41DE1}" type="pres">
      <dgm:prSet presAssocID="{2A0CA51E-B3DF-4A4E-8711-E9ECD0B3B96B}" presName="textNode" presStyleLbl="node1" presStyleIdx="3" presStyleCnt="7">
        <dgm:presLayoutVars>
          <dgm:bulletEnabled val="1"/>
        </dgm:presLayoutVars>
      </dgm:prSet>
      <dgm:spPr/>
    </dgm:pt>
    <dgm:pt modelId="{4381966B-7B04-49DE-AA5B-7C50ED3059C7}" type="pres">
      <dgm:prSet presAssocID="{52442F63-0152-4BC2-B255-987A2CA1CAA6}" presName="sibTrans" presStyleCnt="0"/>
      <dgm:spPr/>
    </dgm:pt>
    <dgm:pt modelId="{FFBA5F89-9C31-42DF-9B1B-71A68B349190}" type="pres">
      <dgm:prSet presAssocID="{041229BA-3FF9-4FEE-960C-8142285F3232}" presName="textNode" presStyleLbl="node1" presStyleIdx="4" presStyleCnt="7">
        <dgm:presLayoutVars>
          <dgm:bulletEnabled val="1"/>
        </dgm:presLayoutVars>
      </dgm:prSet>
      <dgm:spPr/>
    </dgm:pt>
    <dgm:pt modelId="{D7E29ADD-EDAF-42CF-8C6F-B895625C10B8}" type="pres">
      <dgm:prSet presAssocID="{2CA0497F-4922-4E83-8DF6-EBCD15187098}" presName="sibTrans" presStyleCnt="0"/>
      <dgm:spPr/>
    </dgm:pt>
    <dgm:pt modelId="{38E1D1C3-FD49-4A71-B04D-4A7C3B4AFFD2}" type="pres">
      <dgm:prSet presAssocID="{229ABAE2-FC6C-4734-9DA9-C261A9788C02}" presName="textNode" presStyleLbl="node1" presStyleIdx="5" presStyleCnt="7">
        <dgm:presLayoutVars>
          <dgm:bulletEnabled val="1"/>
        </dgm:presLayoutVars>
      </dgm:prSet>
      <dgm:spPr/>
    </dgm:pt>
    <dgm:pt modelId="{F3982EF8-47FE-47D9-A9DA-B74727A6F926}" type="pres">
      <dgm:prSet presAssocID="{EFB83169-CC15-42A3-9570-682E0928C417}" presName="sibTrans" presStyleCnt="0"/>
      <dgm:spPr/>
    </dgm:pt>
    <dgm:pt modelId="{CBF33590-376E-4993-8B3A-D94E76636E81}" type="pres">
      <dgm:prSet presAssocID="{BFBDD27D-4EAE-4FB0-9E8F-3081EE8BFD1A}" presName="textNode" presStyleLbl="node1" presStyleIdx="6" presStyleCnt="7">
        <dgm:presLayoutVars>
          <dgm:bulletEnabled val="1"/>
        </dgm:presLayoutVars>
      </dgm:prSet>
      <dgm:spPr/>
    </dgm:pt>
  </dgm:ptLst>
  <dgm:cxnLst>
    <dgm:cxn modelId="{1B945E01-FC52-4672-A3F4-04FFA6716DB9}" type="presOf" srcId="{19EC8EB2-4910-44D3-9B01-99F3A7271ED6}" destId="{238F1A6B-5318-47CB-933F-6AF7135CB1F3}" srcOrd="0" destOrd="0" presId="urn:microsoft.com/office/officeart/2005/8/layout/hProcess9"/>
    <dgm:cxn modelId="{32BFB510-0DB1-476A-9845-66C7D7CF814D}" srcId="{19EC8EB2-4910-44D3-9B01-99F3A7271ED6}" destId="{2A0CA51E-B3DF-4A4E-8711-E9ECD0B3B96B}" srcOrd="3" destOrd="0" parTransId="{FBBA88B3-01D1-4F04-BBFB-D4F747C84318}" sibTransId="{52442F63-0152-4BC2-B255-987A2CA1CAA6}"/>
    <dgm:cxn modelId="{87313F22-A321-460A-88C1-79E2D9CA8418}" srcId="{19EC8EB2-4910-44D3-9B01-99F3A7271ED6}" destId="{229ABAE2-FC6C-4734-9DA9-C261A9788C02}" srcOrd="5" destOrd="0" parTransId="{78E20C40-3EA5-433F-88EA-A5F7AB3BDE8B}" sibTransId="{EFB83169-CC15-42A3-9570-682E0928C417}"/>
    <dgm:cxn modelId="{5B09B02C-525D-4B86-BF78-B4E33FDB4FCE}" type="presOf" srcId="{229ABAE2-FC6C-4734-9DA9-C261A9788C02}" destId="{38E1D1C3-FD49-4A71-B04D-4A7C3B4AFFD2}" srcOrd="0" destOrd="0" presId="urn:microsoft.com/office/officeart/2005/8/layout/hProcess9"/>
    <dgm:cxn modelId="{A2A0A763-D584-40D2-B25B-6C1105A80F8F}" srcId="{19EC8EB2-4910-44D3-9B01-99F3A7271ED6}" destId="{26ED4CCA-10A0-4C59-B93A-394BDF79E269}" srcOrd="0" destOrd="0" parTransId="{CF123731-10EF-4CB6-9229-D15E3399C804}" sibTransId="{59A2F236-F375-4E21-A8DF-5E1B178D9961}"/>
    <dgm:cxn modelId="{302EEF65-FF4E-4D3F-B249-3214F0F34160}" srcId="{19EC8EB2-4910-44D3-9B01-99F3A7271ED6}" destId="{4BEB1777-7F9B-44F3-B1CA-1E171E0C27E8}" srcOrd="1" destOrd="0" parTransId="{8AC54187-83F8-4A99-99F0-D4A75492BA58}" sibTransId="{0A36D3FC-A451-4EE1-8F39-DDEC9D70B182}"/>
    <dgm:cxn modelId="{D614297A-E36F-4B3A-BCDD-9B33DD8026A8}" srcId="{19EC8EB2-4910-44D3-9B01-99F3A7271ED6}" destId="{BFBDD27D-4EAE-4FB0-9E8F-3081EE8BFD1A}" srcOrd="6" destOrd="0" parTransId="{E44D9B85-A828-4D46-9DA0-17C8729D872F}" sibTransId="{3167542C-BEE6-46D9-AD0A-70459D4E3895}"/>
    <dgm:cxn modelId="{F96C2F7D-49D7-4D21-8E81-DD05169B67C8}" srcId="{19EC8EB2-4910-44D3-9B01-99F3A7271ED6}" destId="{5BDA6A8E-FB22-4110-8895-D109D5F3DEB7}" srcOrd="2" destOrd="0" parTransId="{303FBB93-3278-4F26-859A-76FC3B5F0FAA}" sibTransId="{66A82EC9-5CA4-461F-B49E-2885D912982B}"/>
    <dgm:cxn modelId="{354FCE91-5E85-4283-8FC0-846FD01588CE}" type="presOf" srcId="{4BEB1777-7F9B-44F3-B1CA-1E171E0C27E8}" destId="{E616EC5B-13CC-4222-B729-451B510497AD}" srcOrd="0" destOrd="0" presId="urn:microsoft.com/office/officeart/2005/8/layout/hProcess9"/>
    <dgm:cxn modelId="{AB4A82AB-D9D8-4C61-BAAB-F6FC9461AC3E}" type="presOf" srcId="{041229BA-3FF9-4FEE-960C-8142285F3232}" destId="{FFBA5F89-9C31-42DF-9B1B-71A68B349190}" srcOrd="0" destOrd="0" presId="urn:microsoft.com/office/officeart/2005/8/layout/hProcess9"/>
    <dgm:cxn modelId="{64BCB5BA-8971-466A-B33F-9FE2FA6A190E}" type="presOf" srcId="{2A0CA51E-B3DF-4A4E-8711-E9ECD0B3B96B}" destId="{364D9B18-DC77-48F3-9636-FA599BD41DE1}" srcOrd="0" destOrd="0" presId="urn:microsoft.com/office/officeart/2005/8/layout/hProcess9"/>
    <dgm:cxn modelId="{3D4E28E1-4D7B-4FEC-A907-AAC067D7059E}" type="presOf" srcId="{26ED4CCA-10A0-4C59-B93A-394BDF79E269}" destId="{216D088E-CA59-4A74-8051-2B640DE4A118}" srcOrd="0" destOrd="0" presId="urn:microsoft.com/office/officeart/2005/8/layout/hProcess9"/>
    <dgm:cxn modelId="{B8FCBCE5-53D8-4207-8A65-29AD25858504}" type="presOf" srcId="{5BDA6A8E-FB22-4110-8895-D109D5F3DEB7}" destId="{9B293F2A-0511-4329-AC1B-D88A9D5CDB4E}" srcOrd="0" destOrd="0" presId="urn:microsoft.com/office/officeart/2005/8/layout/hProcess9"/>
    <dgm:cxn modelId="{232B84FA-8F15-4195-997E-F0696589438E}" srcId="{19EC8EB2-4910-44D3-9B01-99F3A7271ED6}" destId="{041229BA-3FF9-4FEE-960C-8142285F3232}" srcOrd="4" destOrd="0" parTransId="{B89BA03E-46A0-4D5B-9E24-8BE84D0E4011}" sibTransId="{2CA0497F-4922-4E83-8DF6-EBCD15187098}"/>
    <dgm:cxn modelId="{21B502FF-CB2A-4FC7-AE13-4DC6312168D7}" type="presOf" srcId="{BFBDD27D-4EAE-4FB0-9E8F-3081EE8BFD1A}" destId="{CBF33590-376E-4993-8B3A-D94E76636E81}" srcOrd="0" destOrd="0" presId="urn:microsoft.com/office/officeart/2005/8/layout/hProcess9"/>
    <dgm:cxn modelId="{121D314E-1CBB-4459-AA6C-D5185E567FA3}" type="presParOf" srcId="{238F1A6B-5318-47CB-933F-6AF7135CB1F3}" destId="{9A13E020-BCE6-4A86-A658-1967758DF91E}" srcOrd="0" destOrd="0" presId="urn:microsoft.com/office/officeart/2005/8/layout/hProcess9"/>
    <dgm:cxn modelId="{0F569115-0E78-4CAE-BA42-AF580B41195A}" type="presParOf" srcId="{238F1A6B-5318-47CB-933F-6AF7135CB1F3}" destId="{E30EB794-7AC6-4570-9607-4481EBCDA8C9}" srcOrd="1" destOrd="0" presId="urn:microsoft.com/office/officeart/2005/8/layout/hProcess9"/>
    <dgm:cxn modelId="{325AB8B0-787E-4536-BA1B-9D7A17AD8670}" type="presParOf" srcId="{E30EB794-7AC6-4570-9607-4481EBCDA8C9}" destId="{216D088E-CA59-4A74-8051-2B640DE4A118}" srcOrd="0" destOrd="0" presId="urn:microsoft.com/office/officeart/2005/8/layout/hProcess9"/>
    <dgm:cxn modelId="{34477BF4-942C-49E2-9375-8913A47FDCC8}" type="presParOf" srcId="{E30EB794-7AC6-4570-9607-4481EBCDA8C9}" destId="{EBC96EAC-4CE4-4FC4-A628-F8AB89FCCB70}" srcOrd="1" destOrd="0" presId="urn:microsoft.com/office/officeart/2005/8/layout/hProcess9"/>
    <dgm:cxn modelId="{36090250-232D-438C-BCE2-2E7855B12C1C}" type="presParOf" srcId="{E30EB794-7AC6-4570-9607-4481EBCDA8C9}" destId="{E616EC5B-13CC-4222-B729-451B510497AD}" srcOrd="2" destOrd="0" presId="urn:microsoft.com/office/officeart/2005/8/layout/hProcess9"/>
    <dgm:cxn modelId="{32705FA7-6BF2-4454-B557-E08C77DDE2CA}" type="presParOf" srcId="{E30EB794-7AC6-4570-9607-4481EBCDA8C9}" destId="{289DFD7D-5434-4C6F-B8CD-2B9618A59DD9}" srcOrd="3" destOrd="0" presId="urn:microsoft.com/office/officeart/2005/8/layout/hProcess9"/>
    <dgm:cxn modelId="{000BCD59-1FFF-4F96-86DF-2ACAE46377D6}" type="presParOf" srcId="{E30EB794-7AC6-4570-9607-4481EBCDA8C9}" destId="{9B293F2A-0511-4329-AC1B-D88A9D5CDB4E}" srcOrd="4" destOrd="0" presId="urn:microsoft.com/office/officeart/2005/8/layout/hProcess9"/>
    <dgm:cxn modelId="{9609F254-2786-43A7-B703-359235BD9A07}" type="presParOf" srcId="{E30EB794-7AC6-4570-9607-4481EBCDA8C9}" destId="{FBE01182-592B-4E58-9A4E-9875FDDB79F7}" srcOrd="5" destOrd="0" presId="urn:microsoft.com/office/officeart/2005/8/layout/hProcess9"/>
    <dgm:cxn modelId="{20D387D8-6457-495A-B6B8-9E6BF311752B}" type="presParOf" srcId="{E30EB794-7AC6-4570-9607-4481EBCDA8C9}" destId="{364D9B18-DC77-48F3-9636-FA599BD41DE1}" srcOrd="6" destOrd="0" presId="urn:microsoft.com/office/officeart/2005/8/layout/hProcess9"/>
    <dgm:cxn modelId="{DEA4644B-585D-4BC6-BBB9-4F7DA95BC2AB}" type="presParOf" srcId="{E30EB794-7AC6-4570-9607-4481EBCDA8C9}" destId="{4381966B-7B04-49DE-AA5B-7C50ED3059C7}" srcOrd="7" destOrd="0" presId="urn:microsoft.com/office/officeart/2005/8/layout/hProcess9"/>
    <dgm:cxn modelId="{781C201E-AD25-47A4-969C-B8110FB94CE3}" type="presParOf" srcId="{E30EB794-7AC6-4570-9607-4481EBCDA8C9}" destId="{FFBA5F89-9C31-42DF-9B1B-71A68B349190}" srcOrd="8" destOrd="0" presId="urn:microsoft.com/office/officeart/2005/8/layout/hProcess9"/>
    <dgm:cxn modelId="{C8EBFB30-39A8-44D3-B7B8-5858977C5A75}" type="presParOf" srcId="{E30EB794-7AC6-4570-9607-4481EBCDA8C9}" destId="{D7E29ADD-EDAF-42CF-8C6F-B895625C10B8}" srcOrd="9" destOrd="0" presId="urn:microsoft.com/office/officeart/2005/8/layout/hProcess9"/>
    <dgm:cxn modelId="{5F308803-AEEF-4A20-A562-43FE559962CB}" type="presParOf" srcId="{E30EB794-7AC6-4570-9607-4481EBCDA8C9}" destId="{38E1D1C3-FD49-4A71-B04D-4A7C3B4AFFD2}" srcOrd="10" destOrd="0" presId="urn:microsoft.com/office/officeart/2005/8/layout/hProcess9"/>
    <dgm:cxn modelId="{8AA92AE0-BA19-4D97-889C-717AB5D33949}" type="presParOf" srcId="{E30EB794-7AC6-4570-9607-4481EBCDA8C9}" destId="{F3982EF8-47FE-47D9-A9DA-B74727A6F926}" srcOrd="11" destOrd="0" presId="urn:microsoft.com/office/officeart/2005/8/layout/hProcess9"/>
    <dgm:cxn modelId="{F8D98146-3001-4834-9A0B-1ED1ED244C98}" type="presParOf" srcId="{E30EB794-7AC6-4570-9607-4481EBCDA8C9}" destId="{CBF33590-376E-4993-8B3A-D94E76636E81}"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D0ED2-FF1B-47B6-B785-1161FB8E8EDF}">
      <dsp:nvSpPr>
        <dsp:cNvPr id="0" name=""/>
        <dsp:cNvSpPr/>
      </dsp:nvSpPr>
      <dsp:spPr>
        <a:xfrm>
          <a:off x="906798" y="0"/>
          <a:ext cx="9607414" cy="354209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FEC8A-7F01-453D-BE02-B6F350CBDB0A}">
      <dsp:nvSpPr>
        <dsp:cNvPr id="0" name=""/>
        <dsp:cNvSpPr/>
      </dsp:nvSpPr>
      <dsp:spPr>
        <a:xfrm>
          <a:off x="5656" y="1062627"/>
          <a:ext cx="2720849" cy="14168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Request past launch data using SpaceX API</a:t>
          </a:r>
        </a:p>
      </dsp:txBody>
      <dsp:txXfrm>
        <a:off x="74820" y="1131791"/>
        <a:ext cx="2582521" cy="1278508"/>
      </dsp:txXfrm>
    </dsp:sp>
    <dsp:sp modelId="{237F36B8-77CC-4CBE-B741-4352F45833D0}">
      <dsp:nvSpPr>
        <dsp:cNvPr id="0" name=""/>
        <dsp:cNvSpPr/>
      </dsp:nvSpPr>
      <dsp:spPr>
        <a:xfrm>
          <a:off x="2862549" y="1062627"/>
          <a:ext cx="2720849" cy="14168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Normalize the response using Panda’s Json normalisation method</a:t>
          </a:r>
        </a:p>
      </dsp:txBody>
      <dsp:txXfrm>
        <a:off x="2931713" y="1131791"/>
        <a:ext cx="2582521" cy="1278508"/>
      </dsp:txXfrm>
    </dsp:sp>
    <dsp:sp modelId="{0472331F-CE16-474F-894E-3B2034AD4363}">
      <dsp:nvSpPr>
        <dsp:cNvPr id="0" name=""/>
        <dsp:cNvSpPr/>
      </dsp:nvSpPr>
      <dsp:spPr>
        <a:xfrm>
          <a:off x="5719441" y="1062627"/>
          <a:ext cx="2720849" cy="14168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Apply extraction functions to each cell of the data table from and save extracted data into a dictionary</a:t>
          </a:r>
        </a:p>
      </dsp:txBody>
      <dsp:txXfrm>
        <a:off x="5788605" y="1131791"/>
        <a:ext cx="2582521" cy="1278508"/>
      </dsp:txXfrm>
    </dsp:sp>
    <dsp:sp modelId="{34448CF1-3B2A-4099-9CFA-AA6B9D27EF66}">
      <dsp:nvSpPr>
        <dsp:cNvPr id="0" name=""/>
        <dsp:cNvSpPr/>
      </dsp:nvSpPr>
      <dsp:spPr>
        <a:xfrm>
          <a:off x="8576334" y="1062627"/>
          <a:ext cx="2720849" cy="14168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Saved the dictionary into a Panda </a:t>
          </a:r>
          <a:r>
            <a:rPr lang="en-GB" sz="1600" kern="1200" dirty="0" err="1"/>
            <a:t>DataFrame</a:t>
          </a:r>
          <a:endParaRPr lang="en-GB" sz="1600" kern="1200" dirty="0"/>
        </a:p>
      </dsp:txBody>
      <dsp:txXfrm>
        <a:off x="8645498" y="1131791"/>
        <a:ext cx="2582521" cy="1278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7ABD3-9A3C-4524-BC4C-A1CC2E66D9C3}">
      <dsp:nvSpPr>
        <dsp:cNvPr id="0" name=""/>
        <dsp:cNvSpPr/>
      </dsp:nvSpPr>
      <dsp:spPr>
        <a:xfrm>
          <a:off x="846557" y="0"/>
          <a:ext cx="9594317" cy="392307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11D787-1F16-4116-B4DB-4A269995B973}">
      <dsp:nvSpPr>
        <dsp:cNvPr id="0" name=""/>
        <dsp:cNvSpPr/>
      </dsp:nvSpPr>
      <dsp:spPr>
        <a:xfrm>
          <a:off x="5649" y="1176921"/>
          <a:ext cx="2717140" cy="1569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Request the raw html file of a Wikipedia page which contains data on past launches of SpaceX </a:t>
          </a:r>
        </a:p>
      </dsp:txBody>
      <dsp:txXfrm>
        <a:off x="82252" y="1253524"/>
        <a:ext cx="2563934" cy="1416022"/>
      </dsp:txXfrm>
    </dsp:sp>
    <dsp:sp modelId="{88D9F301-256D-4A90-A194-9A0136DB923D}">
      <dsp:nvSpPr>
        <dsp:cNvPr id="0" name=""/>
        <dsp:cNvSpPr/>
      </dsp:nvSpPr>
      <dsp:spPr>
        <a:xfrm>
          <a:off x="2858646" y="1176921"/>
          <a:ext cx="2717140" cy="1569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Use Beautiful Soup’s </a:t>
          </a:r>
          <a:r>
            <a:rPr lang="en-GB" sz="1900" kern="1200" dirty="0" err="1"/>
            <a:t>findAll</a:t>
          </a:r>
          <a:r>
            <a:rPr lang="en-GB" sz="1900" kern="1200" dirty="0"/>
            <a:t> method to extract the html relating to all tables</a:t>
          </a:r>
        </a:p>
      </dsp:txBody>
      <dsp:txXfrm>
        <a:off x="2935249" y="1253524"/>
        <a:ext cx="2563934" cy="1416022"/>
      </dsp:txXfrm>
    </dsp:sp>
    <dsp:sp modelId="{554CC7C5-7125-4E77-8A02-98518E877AC7}">
      <dsp:nvSpPr>
        <dsp:cNvPr id="0" name=""/>
        <dsp:cNvSpPr/>
      </dsp:nvSpPr>
      <dsp:spPr>
        <a:xfrm>
          <a:off x="5711644" y="1176921"/>
          <a:ext cx="2717140" cy="1569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Loop through the table html and save the relevant data in a Python dictionary</a:t>
          </a:r>
        </a:p>
      </dsp:txBody>
      <dsp:txXfrm>
        <a:off x="5788247" y="1253524"/>
        <a:ext cx="2563934" cy="1416022"/>
      </dsp:txXfrm>
    </dsp:sp>
    <dsp:sp modelId="{164BEF7F-CFEC-4676-960D-AC482D2BDFA3}">
      <dsp:nvSpPr>
        <dsp:cNvPr id="0" name=""/>
        <dsp:cNvSpPr/>
      </dsp:nvSpPr>
      <dsp:spPr>
        <a:xfrm>
          <a:off x="8564642" y="1176921"/>
          <a:ext cx="2717140" cy="156922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Save the dictionary into a Panda </a:t>
          </a:r>
          <a:r>
            <a:rPr lang="en-GB" sz="1900" kern="1200" dirty="0" err="1"/>
            <a:t>DataFrame</a:t>
          </a:r>
          <a:endParaRPr lang="en-GB" sz="1900" kern="1200" dirty="0"/>
        </a:p>
      </dsp:txBody>
      <dsp:txXfrm>
        <a:off x="8641245" y="1253524"/>
        <a:ext cx="2563934" cy="14160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12F80-7988-4F64-9411-6AED8E3A4761}">
      <dsp:nvSpPr>
        <dsp:cNvPr id="0" name=""/>
        <dsp:cNvSpPr/>
      </dsp:nvSpPr>
      <dsp:spPr>
        <a:xfrm>
          <a:off x="813627" y="0"/>
          <a:ext cx="9221116" cy="346095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B72842-D86D-4F6A-B236-665E64B3C026}">
      <dsp:nvSpPr>
        <dsp:cNvPr id="0" name=""/>
        <dsp:cNvSpPr/>
      </dsp:nvSpPr>
      <dsp:spPr>
        <a:xfrm>
          <a:off x="11653" y="1038286"/>
          <a:ext cx="3491819" cy="13843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Filter the data to keep only data relating to launches using a Falcon 9 Booster</a:t>
          </a:r>
        </a:p>
      </dsp:txBody>
      <dsp:txXfrm>
        <a:off x="79233" y="1105866"/>
        <a:ext cx="3356659" cy="1249222"/>
      </dsp:txXfrm>
    </dsp:sp>
    <dsp:sp modelId="{204A0507-E0E4-47CF-B869-9F6B7E56F215}">
      <dsp:nvSpPr>
        <dsp:cNvPr id="0" name=""/>
        <dsp:cNvSpPr/>
      </dsp:nvSpPr>
      <dsp:spPr>
        <a:xfrm>
          <a:off x="3678276" y="1038286"/>
          <a:ext cx="3491819" cy="13843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Inspect the column “Outcome” and determine which value represents success or failure</a:t>
          </a:r>
        </a:p>
      </dsp:txBody>
      <dsp:txXfrm>
        <a:off x="3745856" y="1105866"/>
        <a:ext cx="3356659" cy="1249222"/>
      </dsp:txXfrm>
    </dsp:sp>
    <dsp:sp modelId="{16D1C1E9-B189-4525-A146-0A29804FB0A0}">
      <dsp:nvSpPr>
        <dsp:cNvPr id="0" name=""/>
        <dsp:cNvSpPr/>
      </dsp:nvSpPr>
      <dsp:spPr>
        <a:xfrm>
          <a:off x="7344898" y="1038286"/>
          <a:ext cx="3491819" cy="13843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Insert a column named “Class” into the </a:t>
          </a:r>
          <a:r>
            <a:rPr lang="en-GB" sz="1900" kern="1200" dirty="0" err="1"/>
            <a:t>DataFrame</a:t>
          </a:r>
          <a:r>
            <a:rPr lang="en-GB" sz="1900" kern="1200" dirty="0"/>
            <a:t> which uses 0 and 1 to represent failure and success respectively </a:t>
          </a:r>
        </a:p>
      </dsp:txBody>
      <dsp:txXfrm>
        <a:off x="7412478" y="1105866"/>
        <a:ext cx="3356659" cy="12492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F8221-0728-4FC6-BA1E-8A616FFE0C26}">
      <dsp:nvSpPr>
        <dsp:cNvPr id="0" name=""/>
        <dsp:cNvSpPr/>
      </dsp:nvSpPr>
      <dsp:spPr>
        <a:xfrm>
          <a:off x="781527" y="0"/>
          <a:ext cx="8857315" cy="314632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1D871C-AAB5-441D-AF8C-3D93546FC483}">
      <dsp:nvSpPr>
        <dsp:cNvPr id="0" name=""/>
        <dsp:cNvSpPr/>
      </dsp:nvSpPr>
      <dsp:spPr>
        <a:xfrm>
          <a:off x="890" y="943896"/>
          <a:ext cx="1427204" cy="1258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Scatter Plot of Flight Number vs. Payload Mass</a:t>
          </a:r>
        </a:p>
      </dsp:txBody>
      <dsp:txXfrm>
        <a:off x="62326" y="1005332"/>
        <a:ext cx="1304332" cy="1135657"/>
      </dsp:txXfrm>
    </dsp:sp>
    <dsp:sp modelId="{E264DAB8-84AD-417E-BC25-B636F6CE54B0}">
      <dsp:nvSpPr>
        <dsp:cNvPr id="0" name=""/>
        <dsp:cNvSpPr/>
      </dsp:nvSpPr>
      <dsp:spPr>
        <a:xfrm>
          <a:off x="1499454" y="943896"/>
          <a:ext cx="1427204" cy="1258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Scatter Plot of Flight Number vs. Launch Sites</a:t>
          </a:r>
        </a:p>
      </dsp:txBody>
      <dsp:txXfrm>
        <a:off x="1560890" y="1005332"/>
        <a:ext cx="1304332" cy="1135657"/>
      </dsp:txXfrm>
    </dsp:sp>
    <dsp:sp modelId="{CC57F3E0-C798-438A-B4D7-87F51708B9A6}">
      <dsp:nvSpPr>
        <dsp:cNvPr id="0" name=""/>
        <dsp:cNvSpPr/>
      </dsp:nvSpPr>
      <dsp:spPr>
        <a:xfrm>
          <a:off x="2998019" y="943896"/>
          <a:ext cx="1427204" cy="1258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Scatter Plot of Payload Mass vs. Launch Site</a:t>
          </a:r>
        </a:p>
      </dsp:txBody>
      <dsp:txXfrm>
        <a:off x="3059455" y="1005332"/>
        <a:ext cx="1304332" cy="1135657"/>
      </dsp:txXfrm>
    </dsp:sp>
    <dsp:sp modelId="{5672CF91-C7B2-4B3D-8C15-5A0B77D89F49}">
      <dsp:nvSpPr>
        <dsp:cNvPr id="0" name=""/>
        <dsp:cNvSpPr/>
      </dsp:nvSpPr>
      <dsp:spPr>
        <a:xfrm>
          <a:off x="4496583" y="943896"/>
          <a:ext cx="1427204" cy="1258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Bar Chart showing success rate of each orbit</a:t>
          </a:r>
        </a:p>
      </dsp:txBody>
      <dsp:txXfrm>
        <a:off x="4558019" y="1005332"/>
        <a:ext cx="1304332" cy="1135657"/>
      </dsp:txXfrm>
    </dsp:sp>
    <dsp:sp modelId="{C0251EEC-2961-42AE-8109-0CF517ECDEB8}">
      <dsp:nvSpPr>
        <dsp:cNvPr id="0" name=""/>
        <dsp:cNvSpPr/>
      </dsp:nvSpPr>
      <dsp:spPr>
        <a:xfrm>
          <a:off x="5995147" y="943896"/>
          <a:ext cx="1427204" cy="1258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Scatter Plot of Flight Number vs. Orbit</a:t>
          </a:r>
          <a:endParaRPr lang="en-GB" sz="1600" kern="1200" dirty="0"/>
        </a:p>
      </dsp:txBody>
      <dsp:txXfrm>
        <a:off x="6056583" y="1005332"/>
        <a:ext cx="1304332" cy="1135657"/>
      </dsp:txXfrm>
    </dsp:sp>
    <dsp:sp modelId="{458E48CC-6094-44D7-8689-10749A4AEE94}">
      <dsp:nvSpPr>
        <dsp:cNvPr id="0" name=""/>
        <dsp:cNvSpPr/>
      </dsp:nvSpPr>
      <dsp:spPr>
        <a:xfrm>
          <a:off x="7493712" y="943896"/>
          <a:ext cx="1427204" cy="1258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Scatter Plot of Payload Mass vs. Orbit</a:t>
          </a:r>
          <a:endParaRPr lang="en-GB" sz="1600" kern="1200" dirty="0"/>
        </a:p>
      </dsp:txBody>
      <dsp:txXfrm>
        <a:off x="7555148" y="1005332"/>
        <a:ext cx="1304332" cy="1135657"/>
      </dsp:txXfrm>
    </dsp:sp>
    <dsp:sp modelId="{ED8160AB-D8E9-4F32-A72D-542C83CD963B}">
      <dsp:nvSpPr>
        <dsp:cNvPr id="0" name=""/>
        <dsp:cNvSpPr/>
      </dsp:nvSpPr>
      <dsp:spPr>
        <a:xfrm>
          <a:off x="8992276" y="943896"/>
          <a:ext cx="1427204" cy="12585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Line Chart of Year vs. Success Rate</a:t>
          </a:r>
          <a:endParaRPr lang="en-GB" sz="1600" kern="1200" dirty="0"/>
        </a:p>
      </dsp:txBody>
      <dsp:txXfrm>
        <a:off x="9053712" y="1005332"/>
        <a:ext cx="1304332" cy="11356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13E020-BCE6-4A86-A658-1967758DF91E}">
      <dsp:nvSpPr>
        <dsp:cNvPr id="0" name=""/>
        <dsp:cNvSpPr/>
      </dsp:nvSpPr>
      <dsp:spPr>
        <a:xfrm>
          <a:off x="852456" y="0"/>
          <a:ext cx="9661174" cy="541866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D088E-CA59-4A74-8051-2B640DE4A118}">
      <dsp:nvSpPr>
        <dsp:cNvPr id="0" name=""/>
        <dsp:cNvSpPr/>
      </dsp:nvSpPr>
      <dsp:spPr>
        <a:xfrm>
          <a:off x="971" y="1625600"/>
          <a:ext cx="1556732"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Load the </a:t>
          </a:r>
          <a:r>
            <a:rPr lang="en-GB" sz="1500" kern="1200" dirty="0" err="1"/>
            <a:t>DataFrame</a:t>
          </a:r>
          <a:r>
            <a:rPr lang="en-GB" sz="1500" kern="1200" dirty="0"/>
            <a:t> and split it into the feature set and the label set</a:t>
          </a:r>
        </a:p>
      </dsp:txBody>
      <dsp:txXfrm>
        <a:off x="76964" y="1701593"/>
        <a:ext cx="1404746" cy="2015480"/>
      </dsp:txXfrm>
    </dsp:sp>
    <dsp:sp modelId="{E616EC5B-13CC-4222-B729-451B510497AD}">
      <dsp:nvSpPr>
        <dsp:cNvPr id="0" name=""/>
        <dsp:cNvSpPr/>
      </dsp:nvSpPr>
      <dsp:spPr>
        <a:xfrm>
          <a:off x="1635540" y="1625600"/>
          <a:ext cx="1556732"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Standardize the feature set using </a:t>
          </a:r>
          <a:r>
            <a:rPr lang="en-GB" sz="1500" kern="1200" dirty="0" err="1"/>
            <a:t>sklearn’s</a:t>
          </a:r>
          <a:r>
            <a:rPr lang="en-GB" sz="1500" kern="1200" dirty="0"/>
            <a:t> </a:t>
          </a:r>
          <a:r>
            <a:rPr lang="en-GB" sz="1500" kern="1200" dirty="0" err="1"/>
            <a:t>StandardScaler</a:t>
          </a:r>
          <a:endParaRPr lang="en-GB" sz="1500" kern="1200" dirty="0"/>
        </a:p>
      </dsp:txBody>
      <dsp:txXfrm>
        <a:off x="1711533" y="1701593"/>
        <a:ext cx="1404746" cy="2015480"/>
      </dsp:txXfrm>
    </dsp:sp>
    <dsp:sp modelId="{9B293F2A-0511-4329-AC1B-D88A9D5CDB4E}">
      <dsp:nvSpPr>
        <dsp:cNvPr id="0" name=""/>
        <dsp:cNvSpPr/>
      </dsp:nvSpPr>
      <dsp:spPr>
        <a:xfrm>
          <a:off x="3270108" y="1625600"/>
          <a:ext cx="1556732"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Split the dataset into the training set and testing set with a 80:20 ratio</a:t>
          </a:r>
        </a:p>
      </dsp:txBody>
      <dsp:txXfrm>
        <a:off x="3346101" y="1701593"/>
        <a:ext cx="1404746" cy="2015480"/>
      </dsp:txXfrm>
    </dsp:sp>
    <dsp:sp modelId="{364D9B18-DC77-48F3-9636-FA599BD41DE1}">
      <dsp:nvSpPr>
        <dsp:cNvPr id="0" name=""/>
        <dsp:cNvSpPr/>
      </dsp:nvSpPr>
      <dsp:spPr>
        <a:xfrm>
          <a:off x="4904677" y="1625600"/>
          <a:ext cx="1556732"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Feed the data into four learning algorithms – SVM, K-nearest neighbours, logistic regression and decision tree.</a:t>
          </a:r>
        </a:p>
      </dsp:txBody>
      <dsp:txXfrm>
        <a:off x="4980670" y="1701593"/>
        <a:ext cx="1404746" cy="2015480"/>
      </dsp:txXfrm>
    </dsp:sp>
    <dsp:sp modelId="{FFBA5F89-9C31-42DF-9B1B-71A68B349190}">
      <dsp:nvSpPr>
        <dsp:cNvPr id="0" name=""/>
        <dsp:cNvSpPr/>
      </dsp:nvSpPr>
      <dsp:spPr>
        <a:xfrm>
          <a:off x="6539246" y="1625600"/>
          <a:ext cx="1556732"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For each algorithm, a grid search object was created so that different parameters are explored</a:t>
          </a:r>
        </a:p>
      </dsp:txBody>
      <dsp:txXfrm>
        <a:off x="6615239" y="1701593"/>
        <a:ext cx="1404746" cy="2015480"/>
      </dsp:txXfrm>
    </dsp:sp>
    <dsp:sp modelId="{38E1D1C3-FD49-4A71-B04D-4A7C3B4AFFD2}">
      <dsp:nvSpPr>
        <dsp:cNvPr id="0" name=""/>
        <dsp:cNvSpPr/>
      </dsp:nvSpPr>
      <dsp:spPr>
        <a:xfrm>
          <a:off x="8173815" y="1625600"/>
          <a:ext cx="1556732"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The best parameters for each algorithm are found and the model was tested against the testing set</a:t>
          </a:r>
        </a:p>
      </dsp:txBody>
      <dsp:txXfrm>
        <a:off x="8249808" y="1701593"/>
        <a:ext cx="1404746" cy="2015480"/>
      </dsp:txXfrm>
    </dsp:sp>
    <dsp:sp modelId="{CBF33590-376E-4993-8B3A-D94E76636E81}">
      <dsp:nvSpPr>
        <dsp:cNvPr id="0" name=""/>
        <dsp:cNvSpPr/>
      </dsp:nvSpPr>
      <dsp:spPr>
        <a:xfrm>
          <a:off x="9808384" y="1625600"/>
          <a:ext cx="1556732" cy="216746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The model which performs the best on the testing set in terms of predictive accuracy is selected </a:t>
          </a:r>
        </a:p>
      </dsp:txBody>
      <dsp:txXfrm>
        <a:off x="9884377" y="1701593"/>
        <a:ext cx="1404746" cy="20154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12/15/2021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24499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066320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250400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zurecode1119/IBD-data-science-professional-certificate-capstone-project/blob/main/EDA%20(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zurecode1119/IBD-data-science-professional-certificate-capstone-project/blob/main/EDA%20with%20Data%20Visualization.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code1119/IBD-data-science-professional-certificate-capstone-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zurecode1119/IBD-data-science-professional-certificate-capstone-project/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code1119/IBD-data-science-professional-certificate-capstone-project/blob/main/Interactive%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zurecode1119/IBD-data-science-professional-certificate-capstone-project/blob/main/Predictive%20Analysis%20(Classification).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azurecode1119/IBD-data-science-professional-certificate-capstone-projec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zurecode1119/IBD-data-science-professional-certificate-capstone-project/blob/main/SpaceX%20launch%20data%20collection.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azurecode1119/IBD-data-science-professional-certificate-capstone-project/blob/main/Space%20X%20launch%20data%20collection%20using%20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Dongwei</a:t>
            </a:r>
            <a:r>
              <a:rPr lang="en-US" dirty="0">
                <a:solidFill>
                  <a:schemeClr val="bg2"/>
                </a:solidFill>
                <a:latin typeface="Abadi"/>
                <a:ea typeface="SF Pro" pitchFamily="2" charset="0"/>
                <a:cs typeface="SF Pro" pitchFamily="2" charset="0"/>
              </a:rPr>
              <a:t> Wu</a:t>
            </a:r>
          </a:p>
          <a:p>
            <a:r>
              <a:rPr lang="en-US" dirty="0">
                <a:solidFill>
                  <a:schemeClr val="bg2"/>
                </a:solidFill>
                <a:latin typeface="Abadi" panose="020B0604020104020204" pitchFamily="34" charset="0"/>
                <a:ea typeface="SF Pro" pitchFamily="2" charset="0"/>
                <a:cs typeface="SF Pro" pitchFamily="2" charset="0"/>
              </a:rPr>
              <a:t>15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45487B51-F268-4D12-9F54-1D8E441FF91B}"/>
              </a:ext>
            </a:extLst>
          </p:cNvPr>
          <p:cNvSpPr txBox="1"/>
          <p:nvPr/>
        </p:nvSpPr>
        <p:spPr>
          <a:xfrm>
            <a:off x="717755" y="1567766"/>
            <a:ext cx="8406580" cy="1200329"/>
          </a:xfrm>
          <a:prstGeom prst="rect">
            <a:avLst/>
          </a:prstGeom>
          <a:noFill/>
        </p:spPr>
        <p:txBody>
          <a:bodyPr wrap="square" rtlCol="0">
            <a:spAutoFit/>
          </a:bodyPr>
          <a:lstStyle/>
          <a:p>
            <a:r>
              <a:rPr lang="en-GB" sz="7200" b="1" dirty="0">
                <a:solidFill>
                  <a:schemeClr val="bg1"/>
                </a:solidFill>
              </a:rPr>
              <a:t>Will the Rocket Fly?</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79E47E4-302E-4915-90B8-5F8C17795E4F}"/>
              </a:ext>
            </a:extLst>
          </p:cNvPr>
          <p:cNvGraphicFramePr/>
          <p:nvPr>
            <p:extLst>
              <p:ext uri="{D42A27DB-BD31-4B8C-83A1-F6EECF244321}">
                <p14:modId xmlns:p14="http://schemas.microsoft.com/office/powerpoint/2010/main" val="2578292521"/>
              </p:ext>
            </p:extLst>
          </p:nvPr>
        </p:nvGraphicFramePr>
        <p:xfrm>
          <a:off x="609600" y="1386348"/>
          <a:ext cx="10848372" cy="3460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695349F7-9E98-428A-9534-94DE48E8CE30}"/>
              </a:ext>
            </a:extLst>
          </p:cNvPr>
          <p:cNvSpPr txBox="1"/>
          <p:nvPr/>
        </p:nvSpPr>
        <p:spPr>
          <a:xfrm>
            <a:off x="353962" y="5318054"/>
            <a:ext cx="9615948" cy="923330"/>
          </a:xfrm>
          <a:prstGeom prst="rect">
            <a:avLst/>
          </a:prstGeom>
          <a:noFill/>
        </p:spPr>
        <p:txBody>
          <a:bodyPr wrap="square">
            <a:spAutoFit/>
          </a:bodyPr>
          <a:lstStyle/>
          <a:p>
            <a:r>
              <a:rPr lang="en-GB" dirty="0">
                <a:hlinkClick r:id="rId8"/>
              </a:rPr>
              <a:t>https://github.com/azurecode1119/IBD-data-science-professional-certificate-capstone-project/blob/main/EDA%20(Data%20Wrangling).ipynb</a:t>
            </a:r>
            <a:endParaRPr lang="en-GB" dirty="0"/>
          </a:p>
          <a:p>
            <a:endParaRPr lang="en-GB"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Diagram 1">
            <a:extLst>
              <a:ext uri="{FF2B5EF4-FFF2-40B4-BE49-F238E27FC236}">
                <a16:creationId xmlns:a16="http://schemas.microsoft.com/office/drawing/2014/main" id="{9452E0FD-767B-47E5-A0B9-CFA36FF9A379}"/>
              </a:ext>
            </a:extLst>
          </p:cNvPr>
          <p:cNvGraphicFramePr/>
          <p:nvPr>
            <p:extLst>
              <p:ext uri="{D42A27DB-BD31-4B8C-83A1-F6EECF244321}">
                <p14:modId xmlns:p14="http://schemas.microsoft.com/office/powerpoint/2010/main" val="980294612"/>
              </p:ext>
            </p:extLst>
          </p:nvPr>
        </p:nvGraphicFramePr>
        <p:xfrm>
          <a:off x="865239" y="1484671"/>
          <a:ext cx="10420371" cy="3146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552E1A08-A613-468D-90EB-47743BBE885F}"/>
              </a:ext>
            </a:extLst>
          </p:cNvPr>
          <p:cNvSpPr txBox="1"/>
          <p:nvPr/>
        </p:nvSpPr>
        <p:spPr>
          <a:xfrm>
            <a:off x="511278" y="5025667"/>
            <a:ext cx="6096000" cy="1477328"/>
          </a:xfrm>
          <a:prstGeom prst="rect">
            <a:avLst/>
          </a:prstGeom>
          <a:noFill/>
        </p:spPr>
        <p:txBody>
          <a:bodyPr wrap="square">
            <a:spAutoFit/>
          </a:bodyPr>
          <a:lstStyle/>
          <a:p>
            <a:r>
              <a:rPr lang="en-GB" dirty="0">
                <a:hlinkClick r:id="rId8"/>
              </a:rPr>
              <a:t>https://github.com/azurecode1119/IBD-data-science-professional-certificate-capstone-project/blob/main/EDA%20with%20Data%20Visualization.ipynb</a:t>
            </a:r>
            <a:endParaRPr lang="en-GB" dirty="0"/>
          </a:p>
          <a:p>
            <a:endParaRPr lang="en-GB"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8239"/>
            <a:ext cx="10104467"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panose="020B0604020104020204" pitchFamily="34" charset="0"/>
              </a:rPr>
              <a:t>Display distinct launch sites</a:t>
            </a:r>
          </a:p>
          <a:p>
            <a:pPr>
              <a:lnSpc>
                <a:spcPct val="100000"/>
              </a:lnSpc>
              <a:spcBef>
                <a:spcPts val="1400"/>
              </a:spcBef>
            </a:pPr>
            <a:r>
              <a:rPr lang="en-US" sz="1600" dirty="0">
                <a:solidFill>
                  <a:schemeClr val="accent3">
                    <a:lumMod val="25000"/>
                  </a:schemeClr>
                </a:solidFill>
                <a:latin typeface="Abadi" panose="020B0604020104020204" pitchFamily="34" charset="0"/>
              </a:rPr>
              <a:t>Display only launch sites in Cape Canaveral Space Force Station, Florida</a:t>
            </a:r>
          </a:p>
          <a:p>
            <a:pPr>
              <a:lnSpc>
                <a:spcPct val="100000"/>
              </a:lnSpc>
              <a:spcBef>
                <a:spcPts val="1400"/>
              </a:spcBef>
            </a:pPr>
            <a:r>
              <a:rPr lang="en-GB" sz="1600" dirty="0">
                <a:solidFill>
                  <a:schemeClr val="accent3">
                    <a:lumMod val="25000"/>
                  </a:schemeClr>
                </a:solidFill>
                <a:latin typeface="Abadi" panose="020B0604020104020204" pitchFamily="34" charset="0"/>
              </a:rPr>
              <a:t>Display the total payload mass carried by boosters launched by NASA (CRS)</a:t>
            </a:r>
          </a:p>
          <a:p>
            <a:pPr>
              <a:lnSpc>
                <a:spcPct val="100000"/>
              </a:lnSpc>
              <a:spcBef>
                <a:spcPts val="1400"/>
              </a:spcBef>
            </a:pPr>
            <a:r>
              <a:rPr lang="en-GB" sz="16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GB" sz="1600" dirty="0">
                <a:solidFill>
                  <a:schemeClr val="accent3">
                    <a:lumMod val="25000"/>
                  </a:schemeClr>
                </a:solidFill>
                <a:latin typeface="Abadi" panose="020B0604020104020204" pitchFamily="34" charset="0"/>
              </a:rPr>
              <a:t>List the date when the first successful landing outcome in ground pad was </a:t>
            </a:r>
            <a:r>
              <a:rPr lang="en-GB" sz="1600" dirty="0" err="1">
                <a:solidFill>
                  <a:schemeClr val="accent3">
                    <a:lumMod val="25000"/>
                  </a:schemeClr>
                </a:solidFill>
                <a:latin typeface="Abadi" panose="020B0604020104020204" pitchFamily="34" charset="0"/>
              </a:rPr>
              <a:t>acheived</a:t>
            </a:r>
            <a:r>
              <a:rPr lang="en-GB" sz="1600" dirty="0">
                <a:solidFill>
                  <a:schemeClr val="accent3">
                    <a:lumMod val="25000"/>
                  </a:schemeClr>
                </a:solidFill>
                <a:latin typeface="Abadi" panose="020B0604020104020204" pitchFamily="34" charset="0"/>
              </a:rPr>
              <a:t>.</a:t>
            </a:r>
          </a:p>
          <a:p>
            <a:pPr>
              <a:lnSpc>
                <a:spcPct val="100000"/>
              </a:lnSpc>
              <a:spcBef>
                <a:spcPts val="1400"/>
              </a:spcBef>
            </a:pPr>
            <a:r>
              <a:rPr lang="en-GB" sz="16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GB" sz="16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GB" sz="1600" dirty="0">
                <a:solidFill>
                  <a:schemeClr val="accent3">
                    <a:lumMod val="25000"/>
                  </a:schemeClr>
                </a:solidFill>
                <a:latin typeface="Abadi" panose="020B0604020104020204" pitchFamily="34" charset="0"/>
              </a:rPr>
              <a:t>List the names of the booster versions which have carried the maximum payload mass (sub-query used)</a:t>
            </a:r>
          </a:p>
          <a:p>
            <a:pPr>
              <a:lnSpc>
                <a:spcPct val="100000"/>
              </a:lnSpc>
              <a:spcBef>
                <a:spcPts val="1400"/>
              </a:spcBef>
            </a:pPr>
            <a:r>
              <a:rPr lang="en-GB" sz="1600" dirty="0">
                <a:solidFill>
                  <a:schemeClr val="accent3">
                    <a:lumMod val="25000"/>
                  </a:schemeClr>
                </a:solidFill>
                <a:latin typeface="Abadi" panose="020B0604020104020204" pitchFamily="34" charset="0"/>
              </a:rPr>
              <a:t>List the failed </a:t>
            </a:r>
            <a:r>
              <a:rPr lang="en-GB" sz="1600" dirty="0" err="1">
                <a:solidFill>
                  <a:schemeClr val="accent3">
                    <a:lumMod val="25000"/>
                  </a:schemeClr>
                </a:solidFill>
                <a:latin typeface="Abadi" panose="020B0604020104020204" pitchFamily="34" charset="0"/>
              </a:rPr>
              <a:t>landing_outcomes</a:t>
            </a:r>
            <a:r>
              <a:rPr lang="en-GB" sz="1600" dirty="0">
                <a:solidFill>
                  <a:schemeClr val="accent3">
                    <a:lumMod val="25000"/>
                  </a:schemeClr>
                </a:solidFill>
                <a:latin typeface="Abadi" panose="020B0604020104020204" pitchFamily="34" charset="0"/>
              </a:rPr>
              <a:t> in drone ship, their booster versions, and launch site names for in year 2015</a:t>
            </a:r>
          </a:p>
          <a:p>
            <a:pPr>
              <a:lnSpc>
                <a:spcPct val="100000"/>
              </a:lnSpc>
              <a:spcBef>
                <a:spcPts val="1400"/>
              </a:spcBef>
            </a:pPr>
            <a:r>
              <a:rPr lang="en-GB" sz="16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marL="0" indent="0">
              <a:lnSpc>
                <a:spcPct val="100000"/>
              </a:lnSpc>
              <a:spcBef>
                <a:spcPts val="1400"/>
              </a:spcBef>
              <a:buNone/>
            </a:pPr>
            <a:r>
              <a:rPr lang="en-GB" sz="1600" dirty="0">
                <a:solidFill>
                  <a:schemeClr val="accent3">
                    <a:lumMod val="25000"/>
                  </a:schemeClr>
                </a:solidFill>
                <a:latin typeface="Abadi" panose="020B0604020104020204" pitchFamily="34" charset="0"/>
                <a:hlinkClick r:id="rId3"/>
              </a:rPr>
              <a:t>https://github.com/azurecode1119/IBD-data-science-professional-certificate-capstone-project/blob/main/EDA%20with%20SQL.ipynb</a:t>
            </a:r>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 circles to the locations of each launch sites to indicate location as well as markers to indicate the names of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Add marker clusters to indicate the number of launches, successes and failures</a:t>
            </a:r>
          </a:p>
          <a:p>
            <a:pPr>
              <a:lnSpc>
                <a:spcPct val="100000"/>
              </a:lnSpc>
              <a:spcBef>
                <a:spcPts val="1400"/>
              </a:spcBef>
            </a:pPr>
            <a:r>
              <a:rPr lang="en-US" sz="2200" dirty="0">
                <a:solidFill>
                  <a:schemeClr val="accent3">
                    <a:lumMod val="25000"/>
                  </a:schemeClr>
                </a:solidFill>
                <a:latin typeface="Abadi" panose="020B0604020104020204" pitchFamily="34" charset="0"/>
              </a:rPr>
              <a:t>Add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to show the coordinate of where the mouse is on a map to facilitate the calculation of the proximity between the launch site and various landmarks</a:t>
            </a:r>
          </a:p>
          <a:p>
            <a:pPr>
              <a:lnSpc>
                <a:spcPct val="100000"/>
              </a:lnSpc>
              <a:spcBef>
                <a:spcPts val="1400"/>
              </a:spcBef>
            </a:pPr>
            <a:r>
              <a:rPr lang="en-US" sz="2200" dirty="0">
                <a:solidFill>
                  <a:schemeClr val="accent3">
                    <a:lumMod val="25000"/>
                  </a:schemeClr>
                </a:solidFill>
                <a:latin typeface="Abadi" panose="020B0604020104020204" pitchFamily="34" charset="0"/>
              </a:rPr>
              <a:t>Add polyline to mark the straight line distance between certain launch site and its nearest coast, highway and city center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https://github.com/azurecode1119/IBD-data-science-professional-certificate-capstone-project/blob/main/Interactive%20Visual%20Analytics%20with%20Folium.ipynb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to show the split of launches across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Pie Chart to show the rate of success/failure in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to show the correlation between success and payload mass with different color for each booster version to show its correlation with success</a:t>
            </a:r>
          </a:p>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https://github.com/azurecode1119/IBD-data-science-professional-certificate-capstone-project/blob/main/Interactive%20Dashboard.ipynb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833B1E94-F73C-4CC8-951B-C8EDDABEF253}"/>
              </a:ext>
            </a:extLst>
          </p:cNvPr>
          <p:cNvGraphicFramePr/>
          <p:nvPr>
            <p:extLst>
              <p:ext uri="{D42A27DB-BD31-4B8C-83A1-F6EECF244321}">
                <p14:modId xmlns:p14="http://schemas.microsoft.com/office/powerpoint/2010/main" val="3857014337"/>
              </p:ext>
            </p:extLst>
          </p:nvPr>
        </p:nvGraphicFramePr>
        <p:xfrm>
          <a:off x="412956" y="719666"/>
          <a:ext cx="1136608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E2650A3E-210B-400B-AD43-6597DEA8E6BC}"/>
              </a:ext>
            </a:extLst>
          </p:cNvPr>
          <p:cNvSpPr txBox="1"/>
          <p:nvPr/>
        </p:nvSpPr>
        <p:spPr>
          <a:xfrm>
            <a:off x="412955" y="5128456"/>
            <a:ext cx="6941573" cy="1200329"/>
          </a:xfrm>
          <a:prstGeom prst="rect">
            <a:avLst/>
          </a:prstGeom>
          <a:noFill/>
        </p:spPr>
        <p:txBody>
          <a:bodyPr wrap="square">
            <a:spAutoFit/>
          </a:bodyPr>
          <a:lstStyle/>
          <a:p>
            <a:r>
              <a:rPr lang="en-GB" dirty="0">
                <a:hlinkClick r:id="rId8"/>
              </a:rPr>
              <a:t>https://github.com/azurecode1119/IBD-data-science-professional-certificate-capstone-project/blob/main/Predictive%20Analysis%20(Classification).ipynb</a:t>
            </a:r>
            <a:endParaRPr lang="en-GB" dirty="0"/>
          </a:p>
          <a:p>
            <a:endParaRPr lang="en-GB"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7306" y="4859592"/>
            <a:ext cx="9419569" cy="1728019"/>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CCAFS SLC 40 has the greatest number of launches</a:t>
            </a:r>
          </a:p>
          <a:p>
            <a:pPr>
              <a:lnSpc>
                <a:spcPct val="100000"/>
              </a:lnSpc>
              <a:spcBef>
                <a:spcPts val="1400"/>
              </a:spcBef>
            </a:pPr>
            <a:r>
              <a:rPr lang="en-GB" sz="2200" dirty="0">
                <a:solidFill>
                  <a:schemeClr val="accent3">
                    <a:lumMod val="25000"/>
                  </a:schemeClr>
                </a:solidFill>
                <a:latin typeface="Abadi" panose="020B0604020104020204" pitchFamily="34" charset="0"/>
              </a:rPr>
              <a:t>Launches 1 to 25 and 40 to over 80 tend to happen in CCAFS SLC 40</a:t>
            </a:r>
          </a:p>
          <a:p>
            <a:pPr>
              <a:lnSpc>
                <a:spcPct val="100000"/>
              </a:lnSpc>
              <a:spcBef>
                <a:spcPts val="1400"/>
              </a:spcBef>
            </a:pPr>
            <a:r>
              <a:rPr lang="en-GB" sz="2200" dirty="0">
                <a:solidFill>
                  <a:schemeClr val="accent3">
                    <a:lumMod val="25000"/>
                  </a:schemeClr>
                </a:solidFill>
                <a:latin typeface="Abadi" panose="020B0604020104020204" pitchFamily="34" charset="0"/>
              </a:rPr>
              <a:t>Launches 25 to 40 tend to happen in KSC LC 39A</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6D1109E3-DB91-497E-AF37-76EDB1CC82D3}"/>
              </a:ext>
            </a:extLst>
          </p:cNvPr>
          <p:cNvPicPr>
            <a:picLocks noChangeAspect="1"/>
          </p:cNvPicPr>
          <p:nvPr/>
        </p:nvPicPr>
        <p:blipFill>
          <a:blip r:embed="rId3"/>
          <a:stretch>
            <a:fillRect/>
          </a:stretch>
        </p:blipFill>
        <p:spPr>
          <a:xfrm>
            <a:off x="0" y="2219618"/>
            <a:ext cx="12192000" cy="241876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8102D574-E554-41B4-8B76-DF0A8007CA65}"/>
              </a:ext>
            </a:extLst>
          </p:cNvPr>
          <p:cNvSpPr txBox="1">
            <a:spLocks/>
          </p:cNvSpPr>
          <p:nvPr/>
        </p:nvSpPr>
        <p:spPr>
          <a:xfrm>
            <a:off x="637306" y="4859592"/>
            <a:ext cx="9419569" cy="1728019"/>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The heaviest pay loads are launched across CCAFS SLC 40 and KSC LC 39A, but not VAFB SLC 4E, which tends to launch payloads which are slightly below 10000kg</a:t>
            </a:r>
          </a:p>
          <a:p>
            <a:pPr>
              <a:lnSpc>
                <a:spcPct val="100000"/>
              </a:lnSpc>
              <a:spcBef>
                <a:spcPts val="1400"/>
              </a:spcBef>
            </a:pPr>
            <a:r>
              <a:rPr lang="en-GB" sz="2200" dirty="0">
                <a:solidFill>
                  <a:schemeClr val="accent3">
                    <a:lumMod val="25000"/>
                  </a:schemeClr>
                </a:solidFill>
                <a:latin typeface="Abadi" panose="020B0604020104020204" pitchFamily="34" charset="0"/>
              </a:rPr>
              <a:t>CCAFS SLC 40 handles a range of payloads from a few hundred kg to around 7000kg</a:t>
            </a:r>
          </a:p>
          <a:p>
            <a:pPr>
              <a:lnSpc>
                <a:spcPct val="100000"/>
              </a:lnSpc>
              <a:spcBef>
                <a:spcPts val="1400"/>
              </a:spcBef>
            </a:pPr>
            <a:r>
              <a:rPr lang="en-GB" sz="2200" dirty="0">
                <a:solidFill>
                  <a:schemeClr val="accent3">
                    <a:lumMod val="25000"/>
                  </a:schemeClr>
                </a:solidFill>
                <a:latin typeface="Abadi" panose="020B0604020104020204" pitchFamily="34" charset="0"/>
              </a:rPr>
              <a:t>At the lower end, KSC LC 39A tends to handle payloads between 2000kg and 7000kg</a:t>
            </a:r>
          </a:p>
        </p:txBody>
      </p:sp>
      <p:pic>
        <p:nvPicPr>
          <p:cNvPr id="7" name="Picture 6">
            <a:extLst>
              <a:ext uri="{FF2B5EF4-FFF2-40B4-BE49-F238E27FC236}">
                <a16:creationId xmlns:a16="http://schemas.microsoft.com/office/drawing/2014/main" id="{2EBB9CEF-500A-40B3-A4E6-12C95DF3BA89}"/>
              </a:ext>
            </a:extLst>
          </p:cNvPr>
          <p:cNvPicPr>
            <a:picLocks noChangeAspect="1"/>
          </p:cNvPicPr>
          <p:nvPr/>
        </p:nvPicPr>
        <p:blipFill>
          <a:blip r:embed="rId3"/>
          <a:stretch>
            <a:fillRect/>
          </a:stretch>
        </p:blipFill>
        <p:spPr>
          <a:xfrm>
            <a:off x="0" y="2230298"/>
            <a:ext cx="12192000" cy="23974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77FCA290-23E5-4C3E-8BFE-9E8E53233CCF}"/>
              </a:ext>
            </a:extLst>
          </p:cNvPr>
          <p:cNvSpPr txBox="1">
            <a:spLocks/>
          </p:cNvSpPr>
          <p:nvPr/>
        </p:nvSpPr>
        <p:spPr>
          <a:xfrm>
            <a:off x="637306" y="4859592"/>
            <a:ext cx="9419569" cy="17280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Success rates for ES-L1, GEO, HEO and SSO are the perfect 100%</a:t>
            </a:r>
          </a:p>
          <a:p>
            <a:pPr>
              <a:lnSpc>
                <a:spcPct val="100000"/>
              </a:lnSpc>
              <a:spcBef>
                <a:spcPts val="1400"/>
              </a:spcBef>
            </a:pPr>
            <a:r>
              <a:rPr lang="en-GB" sz="2200" dirty="0">
                <a:solidFill>
                  <a:schemeClr val="accent3">
                    <a:lumMod val="25000"/>
                  </a:schemeClr>
                </a:solidFill>
                <a:latin typeface="Abadi" panose="020B0604020104020204" pitchFamily="34" charset="0"/>
              </a:rPr>
              <a:t>Success rate for GTO is the lowest, a 50% coin-flip, </a:t>
            </a:r>
          </a:p>
          <a:p>
            <a:pPr>
              <a:lnSpc>
                <a:spcPct val="100000"/>
              </a:lnSpc>
              <a:spcBef>
                <a:spcPts val="1400"/>
              </a:spcBef>
            </a:pPr>
            <a:r>
              <a:rPr lang="en-GB" sz="2200" dirty="0">
                <a:solidFill>
                  <a:schemeClr val="accent3">
                    <a:lumMod val="25000"/>
                  </a:schemeClr>
                </a:solidFill>
                <a:latin typeface="Abadi" panose="020B0604020104020204" pitchFamily="34" charset="0"/>
              </a:rPr>
              <a:t>Success rates for ISS, MEO, PO and LEO are between 60% and 70%</a:t>
            </a:r>
          </a:p>
        </p:txBody>
      </p:sp>
      <p:pic>
        <p:nvPicPr>
          <p:cNvPr id="7" name="Picture 6">
            <a:extLst>
              <a:ext uri="{FF2B5EF4-FFF2-40B4-BE49-F238E27FC236}">
                <a16:creationId xmlns:a16="http://schemas.microsoft.com/office/drawing/2014/main" id="{686081FB-A55B-4772-BAAA-F05D09C021AB}"/>
              </a:ext>
            </a:extLst>
          </p:cNvPr>
          <p:cNvPicPr>
            <a:picLocks noChangeAspect="1"/>
          </p:cNvPicPr>
          <p:nvPr/>
        </p:nvPicPr>
        <p:blipFill>
          <a:blip r:embed="rId3"/>
          <a:stretch>
            <a:fillRect/>
          </a:stretch>
        </p:blipFill>
        <p:spPr>
          <a:xfrm>
            <a:off x="3194123" y="1374967"/>
            <a:ext cx="5667375" cy="33242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A9E9904-E97D-42D5-99DE-828E04FC2C57}"/>
              </a:ext>
            </a:extLst>
          </p:cNvPr>
          <p:cNvPicPr>
            <a:picLocks noChangeAspect="1"/>
          </p:cNvPicPr>
          <p:nvPr/>
        </p:nvPicPr>
        <p:blipFill>
          <a:blip r:embed="rId3"/>
          <a:stretch>
            <a:fillRect/>
          </a:stretch>
        </p:blipFill>
        <p:spPr>
          <a:xfrm>
            <a:off x="0" y="2212483"/>
            <a:ext cx="12192000" cy="2433033"/>
          </a:xfrm>
          <a:prstGeom prst="rect">
            <a:avLst/>
          </a:prstGeom>
        </p:spPr>
      </p:pic>
      <p:sp>
        <p:nvSpPr>
          <p:cNvPr id="7" name="Content Placeholder 2">
            <a:extLst>
              <a:ext uri="{FF2B5EF4-FFF2-40B4-BE49-F238E27FC236}">
                <a16:creationId xmlns:a16="http://schemas.microsoft.com/office/drawing/2014/main" id="{4D3B520C-043D-423C-93A1-8967AC37446B}"/>
              </a:ext>
            </a:extLst>
          </p:cNvPr>
          <p:cNvSpPr txBox="1">
            <a:spLocks/>
          </p:cNvSpPr>
          <p:nvPr/>
        </p:nvSpPr>
        <p:spPr>
          <a:xfrm>
            <a:off x="637306" y="4859592"/>
            <a:ext cx="9419569" cy="17280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The most frequently attempted orbit is GTO </a:t>
            </a:r>
          </a:p>
          <a:p>
            <a:pPr>
              <a:lnSpc>
                <a:spcPct val="100000"/>
              </a:lnSpc>
              <a:spcBef>
                <a:spcPts val="1400"/>
              </a:spcBef>
            </a:pPr>
            <a:r>
              <a:rPr lang="en-GB" sz="2200" dirty="0">
                <a:solidFill>
                  <a:schemeClr val="accent3">
                    <a:lumMod val="25000"/>
                  </a:schemeClr>
                </a:solidFill>
                <a:latin typeface="Abadi" panose="020B0604020104020204" pitchFamily="34" charset="0"/>
              </a:rPr>
              <a:t>Certain orbits are only attempted after 60 flights, such as VLEO, SO, GEO and MEO</a:t>
            </a:r>
          </a:p>
          <a:p>
            <a:pPr>
              <a:lnSpc>
                <a:spcPct val="100000"/>
              </a:lnSpc>
              <a:spcBef>
                <a:spcPts val="1400"/>
              </a:spcBef>
            </a:pPr>
            <a:endParaRPr lang="en-GB"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7D1C589-B2AE-432C-89B9-B2BF936FF681}"/>
              </a:ext>
            </a:extLst>
          </p:cNvPr>
          <p:cNvPicPr>
            <a:picLocks noChangeAspect="1"/>
          </p:cNvPicPr>
          <p:nvPr/>
        </p:nvPicPr>
        <p:blipFill>
          <a:blip r:embed="rId3"/>
          <a:stretch>
            <a:fillRect/>
          </a:stretch>
        </p:blipFill>
        <p:spPr>
          <a:xfrm>
            <a:off x="0" y="2211558"/>
            <a:ext cx="12192000" cy="2434884"/>
          </a:xfrm>
          <a:prstGeom prst="rect">
            <a:avLst/>
          </a:prstGeom>
        </p:spPr>
      </p:pic>
      <p:sp>
        <p:nvSpPr>
          <p:cNvPr id="7" name="Content Placeholder 2">
            <a:extLst>
              <a:ext uri="{FF2B5EF4-FFF2-40B4-BE49-F238E27FC236}">
                <a16:creationId xmlns:a16="http://schemas.microsoft.com/office/drawing/2014/main" id="{76150E0F-27A2-46B5-97CF-88591FBD5C74}"/>
              </a:ext>
            </a:extLst>
          </p:cNvPr>
          <p:cNvSpPr txBox="1">
            <a:spLocks/>
          </p:cNvSpPr>
          <p:nvPr/>
        </p:nvSpPr>
        <p:spPr>
          <a:xfrm>
            <a:off x="637306" y="4859592"/>
            <a:ext cx="9419569" cy="17280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The heaviest payloads (over 13,000kg) are all carried out on VLEO</a:t>
            </a:r>
          </a:p>
          <a:p>
            <a:pPr>
              <a:lnSpc>
                <a:spcPct val="100000"/>
              </a:lnSpc>
              <a:spcBef>
                <a:spcPts val="1400"/>
              </a:spcBef>
            </a:pPr>
            <a:r>
              <a:rPr lang="en-GB" sz="2200" dirty="0">
                <a:solidFill>
                  <a:schemeClr val="accent3">
                    <a:lumMod val="25000"/>
                  </a:schemeClr>
                </a:solidFill>
                <a:latin typeface="Abadi" panose="020B0604020104020204" pitchFamily="34" charset="0"/>
              </a:rPr>
              <a:t>The widest range of payloads are carried out on ISS (from 500kg to over 12,000kg)</a:t>
            </a:r>
          </a:p>
          <a:p>
            <a:pPr>
              <a:lnSpc>
                <a:spcPct val="100000"/>
              </a:lnSpc>
              <a:spcBef>
                <a:spcPts val="1400"/>
              </a:spcBef>
            </a:pPr>
            <a:endParaRPr lang="en-GB"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166314D-17A7-4D2B-A876-21C84DFE32C9}"/>
              </a:ext>
            </a:extLst>
          </p:cNvPr>
          <p:cNvPicPr>
            <a:picLocks noChangeAspect="1"/>
          </p:cNvPicPr>
          <p:nvPr/>
        </p:nvPicPr>
        <p:blipFill>
          <a:blip r:embed="rId3"/>
          <a:stretch>
            <a:fillRect/>
          </a:stretch>
        </p:blipFill>
        <p:spPr>
          <a:xfrm>
            <a:off x="734028" y="1528346"/>
            <a:ext cx="6793323" cy="4791004"/>
          </a:xfrm>
          <a:prstGeom prst="rect">
            <a:avLst/>
          </a:prstGeom>
        </p:spPr>
      </p:pic>
      <p:sp>
        <p:nvSpPr>
          <p:cNvPr id="7" name="Content Placeholder 2">
            <a:extLst>
              <a:ext uri="{FF2B5EF4-FFF2-40B4-BE49-F238E27FC236}">
                <a16:creationId xmlns:a16="http://schemas.microsoft.com/office/drawing/2014/main" id="{6C579959-B89A-4E57-AFDF-DC75865E5B46}"/>
              </a:ext>
            </a:extLst>
          </p:cNvPr>
          <p:cNvSpPr txBox="1">
            <a:spLocks/>
          </p:cNvSpPr>
          <p:nvPr/>
        </p:nvSpPr>
        <p:spPr>
          <a:xfrm>
            <a:off x="7629832" y="1528347"/>
            <a:ext cx="3655779" cy="435134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The success rate increases in a linear fashion year-on-year from all failures to over 85% successes</a:t>
            </a:r>
          </a:p>
          <a:p>
            <a:pPr>
              <a:lnSpc>
                <a:spcPct val="100000"/>
              </a:lnSpc>
              <a:spcBef>
                <a:spcPts val="1400"/>
              </a:spcBef>
            </a:pPr>
            <a:endParaRPr lang="en-GB"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7829" y="5289024"/>
            <a:ext cx="9858661" cy="14730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allow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to process SQL query</a:t>
            </a:r>
          </a:p>
          <a:p>
            <a:pPr>
              <a:lnSpc>
                <a:spcPct val="100000"/>
              </a:lnSpc>
              <a:spcBef>
                <a:spcPts val="1400"/>
              </a:spcBef>
            </a:pPr>
            <a:r>
              <a:rPr lang="en-US" sz="2200" dirty="0">
                <a:solidFill>
                  <a:schemeClr val="accent3">
                    <a:lumMod val="25000"/>
                  </a:schemeClr>
                </a:solidFill>
                <a:latin typeface="Abadi" panose="020B0604020104020204" pitchFamily="34" charset="0"/>
              </a:rPr>
              <a:t>‘Select’ and ‘from’ returns data from a chosen dataset</a:t>
            </a:r>
          </a:p>
          <a:p>
            <a:pPr>
              <a:lnSpc>
                <a:spcPct val="100000"/>
              </a:lnSpc>
              <a:spcBef>
                <a:spcPts val="1400"/>
              </a:spcBef>
            </a:pPr>
            <a:r>
              <a:rPr lang="en-US" sz="2200" dirty="0">
                <a:solidFill>
                  <a:schemeClr val="accent3">
                    <a:lumMod val="25000"/>
                  </a:schemeClr>
                </a:solidFill>
                <a:latin typeface="Abadi" panose="020B0604020104020204" pitchFamily="34" charset="0"/>
              </a:rPr>
              <a:t>‘distinct(</a:t>
            </a:r>
            <a:r>
              <a:rPr lang="en-US" sz="2200" dirty="0" err="1">
                <a:solidFill>
                  <a:schemeClr val="accent3">
                    <a:lumMod val="25000"/>
                  </a:schemeClr>
                </a:solidFill>
                <a:latin typeface="Abadi" panose="020B0604020104020204" pitchFamily="34" charset="0"/>
              </a:rPr>
              <a:t>column_name</a:t>
            </a:r>
            <a:r>
              <a:rPr lang="en-US" sz="2200" dirty="0">
                <a:solidFill>
                  <a:schemeClr val="accent3">
                    <a:lumMod val="25000"/>
                  </a:schemeClr>
                </a:solidFill>
                <a:latin typeface="Abadi" panose="020B0604020104020204" pitchFamily="34" charset="0"/>
              </a:rPr>
              <a:t>)’ keeps only the unique values in the column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F86A904-E2F6-4858-A25F-4E510ADF1E0F}"/>
              </a:ext>
            </a:extLst>
          </p:cNvPr>
          <p:cNvPicPr>
            <a:picLocks noChangeAspect="1"/>
          </p:cNvPicPr>
          <p:nvPr/>
        </p:nvPicPr>
        <p:blipFill>
          <a:blip r:embed="rId4"/>
          <a:stretch>
            <a:fillRect/>
          </a:stretch>
        </p:blipFill>
        <p:spPr>
          <a:xfrm>
            <a:off x="347662" y="1685925"/>
            <a:ext cx="11496675" cy="34861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90F3B33-4A09-463A-9231-F5DF038DCD6A}"/>
              </a:ext>
            </a:extLst>
          </p:cNvPr>
          <p:cNvPicPr>
            <a:picLocks noChangeAspect="1"/>
          </p:cNvPicPr>
          <p:nvPr/>
        </p:nvPicPr>
        <p:blipFill>
          <a:blip r:embed="rId3"/>
          <a:stretch>
            <a:fillRect/>
          </a:stretch>
        </p:blipFill>
        <p:spPr>
          <a:xfrm>
            <a:off x="0" y="1556932"/>
            <a:ext cx="12192000" cy="3744135"/>
          </a:xfrm>
          <a:prstGeom prst="rect">
            <a:avLst/>
          </a:prstGeom>
        </p:spPr>
      </p:pic>
      <p:sp>
        <p:nvSpPr>
          <p:cNvPr id="7" name="Content Placeholder 4">
            <a:extLst>
              <a:ext uri="{FF2B5EF4-FFF2-40B4-BE49-F238E27FC236}">
                <a16:creationId xmlns:a16="http://schemas.microsoft.com/office/drawing/2014/main" id="{8C15DDFA-7759-4590-A8B3-441E0386B6C8}"/>
              </a:ext>
            </a:extLst>
          </p:cNvPr>
          <p:cNvSpPr txBox="1">
            <a:spLocks/>
          </p:cNvSpPr>
          <p:nvPr/>
        </p:nvSpPr>
        <p:spPr>
          <a:xfrm>
            <a:off x="897829" y="5289024"/>
            <a:ext cx="9858661" cy="1473097"/>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‘where’ specifies conditions for filtering the selected dataset</a:t>
            </a:r>
          </a:p>
          <a:p>
            <a:pPr>
              <a:lnSpc>
                <a:spcPct val="100000"/>
              </a:lnSpc>
              <a:spcBef>
                <a:spcPts val="1400"/>
              </a:spcBef>
            </a:pPr>
            <a:r>
              <a:rPr lang="en-US" sz="2200" dirty="0" err="1">
                <a:solidFill>
                  <a:schemeClr val="accent3">
                    <a:lumMod val="25000"/>
                  </a:schemeClr>
                </a:solidFill>
                <a:latin typeface="Abadi" panose="020B0604020104020204" pitchFamily="34" charset="0"/>
              </a:rPr>
              <a:t>Column_name</a:t>
            </a:r>
            <a:r>
              <a:rPr lang="en-US" sz="2200" dirty="0">
                <a:solidFill>
                  <a:schemeClr val="accent3">
                    <a:lumMod val="25000"/>
                  </a:schemeClr>
                </a:solidFill>
                <a:latin typeface="Abadi" panose="020B0604020104020204" pitchFamily="34" charset="0"/>
              </a:rPr>
              <a:t> ‘like’ ‘value’ retains entries whose values follow the format in the specified value. ‘string%’ represents any value which start with ‘string’</a:t>
            </a:r>
          </a:p>
          <a:p>
            <a:pPr>
              <a:lnSpc>
                <a:spcPct val="100000"/>
              </a:lnSpc>
              <a:spcBef>
                <a:spcPts val="1400"/>
              </a:spcBef>
            </a:pPr>
            <a:r>
              <a:rPr lang="en-US" sz="2200" dirty="0">
                <a:solidFill>
                  <a:schemeClr val="accent3">
                    <a:lumMod val="25000"/>
                  </a:schemeClr>
                </a:solidFill>
                <a:latin typeface="Abadi" panose="020B0604020104020204" pitchFamily="34" charset="0"/>
              </a:rPr>
              <a:t>‘limit’ keep the displayed data to only the top five rows selected  </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538FD55-91A6-4B67-A73B-32F0C2131280}"/>
              </a:ext>
            </a:extLst>
          </p:cNvPr>
          <p:cNvPicPr>
            <a:picLocks noChangeAspect="1"/>
          </p:cNvPicPr>
          <p:nvPr/>
        </p:nvPicPr>
        <p:blipFill>
          <a:blip r:embed="rId3"/>
          <a:stretch>
            <a:fillRect/>
          </a:stretch>
        </p:blipFill>
        <p:spPr>
          <a:xfrm>
            <a:off x="333375" y="2505075"/>
            <a:ext cx="11525250" cy="1847850"/>
          </a:xfrm>
          <a:prstGeom prst="rect">
            <a:avLst/>
          </a:prstGeom>
        </p:spPr>
      </p:pic>
      <p:sp>
        <p:nvSpPr>
          <p:cNvPr id="7" name="Content Placeholder 4">
            <a:extLst>
              <a:ext uri="{FF2B5EF4-FFF2-40B4-BE49-F238E27FC236}">
                <a16:creationId xmlns:a16="http://schemas.microsoft.com/office/drawing/2014/main" id="{C5703E81-EBF4-43C0-AE4E-245D33DB331E}"/>
              </a:ext>
            </a:extLst>
          </p:cNvPr>
          <p:cNvSpPr txBox="1">
            <a:spLocks/>
          </p:cNvSpPr>
          <p:nvPr/>
        </p:nvSpPr>
        <p:spPr>
          <a:xfrm>
            <a:off x="897829" y="5289024"/>
            <a:ext cx="9858661" cy="14730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a:t>
            </a:r>
            <a:r>
              <a:rPr lang="en-US" sz="2200" dirty="0" err="1">
                <a:solidFill>
                  <a:schemeClr val="accent3">
                    <a:lumMod val="25000"/>
                  </a:schemeClr>
                </a:solidFill>
                <a:latin typeface="Abadi" panose="020B0604020104020204" pitchFamily="34" charset="0"/>
              </a:rPr>
              <a:t>column_name</a:t>
            </a:r>
            <a:r>
              <a:rPr lang="en-US" sz="2200" dirty="0">
                <a:solidFill>
                  <a:schemeClr val="accent3">
                    <a:lumMod val="25000"/>
                  </a:schemeClr>
                </a:solidFill>
                <a:latin typeface="Abadi" panose="020B0604020104020204" pitchFamily="34" charset="0"/>
              </a:rPr>
              <a:t>)’ return the sum of all values in the column</a:t>
            </a:r>
          </a:p>
          <a:p>
            <a:pPr>
              <a:lnSpc>
                <a:spcPct val="100000"/>
              </a:lnSpc>
              <a:spcBef>
                <a:spcPts val="1400"/>
              </a:spcBef>
            </a:pPr>
            <a:r>
              <a:rPr lang="en-US" sz="2200" dirty="0">
                <a:solidFill>
                  <a:schemeClr val="accent3">
                    <a:lumMod val="25000"/>
                  </a:schemeClr>
                </a:solidFill>
                <a:latin typeface="Abadi" panose="020B0604020104020204" pitchFamily="34" charset="0"/>
              </a:rPr>
              <a:t>‘= string’ evaluate whether the value matches exactly with ‘string’, in this case, the query only concerns data where the customer is NASA (CRS)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CA2C980-27B1-4B56-82FB-C295A83B48EF}"/>
              </a:ext>
            </a:extLst>
          </p:cNvPr>
          <p:cNvPicPr>
            <a:picLocks noChangeAspect="1"/>
          </p:cNvPicPr>
          <p:nvPr/>
        </p:nvPicPr>
        <p:blipFill>
          <a:blip r:embed="rId3"/>
          <a:stretch>
            <a:fillRect/>
          </a:stretch>
        </p:blipFill>
        <p:spPr>
          <a:xfrm>
            <a:off x="257175" y="2486025"/>
            <a:ext cx="11677650" cy="1885950"/>
          </a:xfrm>
          <a:prstGeom prst="rect">
            <a:avLst/>
          </a:prstGeom>
        </p:spPr>
      </p:pic>
      <p:sp>
        <p:nvSpPr>
          <p:cNvPr id="7" name="Content Placeholder 4">
            <a:extLst>
              <a:ext uri="{FF2B5EF4-FFF2-40B4-BE49-F238E27FC236}">
                <a16:creationId xmlns:a16="http://schemas.microsoft.com/office/drawing/2014/main" id="{6B3BD2E5-A806-4C56-968E-9C97AB87DBF5}"/>
              </a:ext>
            </a:extLst>
          </p:cNvPr>
          <p:cNvSpPr txBox="1">
            <a:spLocks/>
          </p:cNvSpPr>
          <p:nvPr/>
        </p:nvSpPr>
        <p:spPr>
          <a:xfrm>
            <a:off x="897829" y="5289024"/>
            <a:ext cx="9858661" cy="14730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‘avg(</a:t>
            </a:r>
            <a:r>
              <a:rPr lang="en-US" sz="2200" dirty="0" err="1">
                <a:solidFill>
                  <a:schemeClr val="accent3">
                    <a:lumMod val="25000"/>
                  </a:schemeClr>
                </a:solidFill>
                <a:latin typeface="Abadi" panose="020B0604020104020204" pitchFamily="34" charset="0"/>
              </a:rPr>
              <a:t>column_name</a:t>
            </a:r>
            <a:r>
              <a:rPr lang="en-US" sz="2200" dirty="0">
                <a:solidFill>
                  <a:schemeClr val="accent3">
                    <a:lumMod val="25000"/>
                  </a:schemeClr>
                </a:solidFill>
                <a:latin typeface="Abadi" panose="020B0604020104020204" pitchFamily="34" charset="0"/>
              </a:rPr>
              <a:t>)’ return the average of all values in the column</a:t>
            </a:r>
          </a:p>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average payload of all launches powered by the F9 v1.1 boosters</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0B160009-E239-450D-A123-21ED67B525F3}"/>
              </a:ext>
            </a:extLst>
          </p:cNvPr>
          <p:cNvPicPr>
            <a:picLocks noChangeAspect="1"/>
          </p:cNvPicPr>
          <p:nvPr/>
        </p:nvPicPr>
        <p:blipFill>
          <a:blip r:embed="rId3"/>
          <a:stretch>
            <a:fillRect/>
          </a:stretch>
        </p:blipFill>
        <p:spPr>
          <a:xfrm>
            <a:off x="633412" y="2552700"/>
            <a:ext cx="10925175" cy="1752600"/>
          </a:xfrm>
          <a:prstGeom prst="rect">
            <a:avLst/>
          </a:prstGeom>
        </p:spPr>
      </p:pic>
      <p:sp>
        <p:nvSpPr>
          <p:cNvPr id="9" name="Content Placeholder 4">
            <a:extLst>
              <a:ext uri="{FF2B5EF4-FFF2-40B4-BE49-F238E27FC236}">
                <a16:creationId xmlns:a16="http://schemas.microsoft.com/office/drawing/2014/main" id="{87568139-9870-45BB-BEB8-6CB372EF25A9}"/>
              </a:ext>
            </a:extLst>
          </p:cNvPr>
          <p:cNvSpPr txBox="1">
            <a:spLocks/>
          </p:cNvSpPr>
          <p:nvPr/>
        </p:nvSpPr>
        <p:spPr>
          <a:xfrm>
            <a:off x="897829" y="5289024"/>
            <a:ext cx="9858661" cy="14730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‘min(</a:t>
            </a:r>
            <a:r>
              <a:rPr lang="en-US" sz="2200" dirty="0" err="1">
                <a:solidFill>
                  <a:schemeClr val="accent3">
                    <a:lumMod val="25000"/>
                  </a:schemeClr>
                </a:solidFill>
                <a:latin typeface="Abadi" panose="020B0604020104020204" pitchFamily="34" charset="0"/>
              </a:rPr>
              <a:t>column_name</a:t>
            </a:r>
            <a:r>
              <a:rPr lang="en-US" sz="2200" dirty="0">
                <a:solidFill>
                  <a:schemeClr val="accent3">
                    <a:lumMod val="25000"/>
                  </a:schemeClr>
                </a:solidFill>
                <a:latin typeface="Abadi" panose="020B0604020104020204" pitchFamily="34" charset="0"/>
              </a:rPr>
              <a:t>) returns the smallest value in the column</a:t>
            </a:r>
          </a:p>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earliest launch with a successful ground landing </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8333" y="4934924"/>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names of boosters which have successfully landed on drone ship and had payload mass greater than 4000 but less than 6000</a:t>
            </a:r>
          </a:p>
          <a:p>
            <a:pPr>
              <a:lnSpc>
                <a:spcPct val="100000"/>
              </a:lnSpc>
              <a:spcBef>
                <a:spcPts val="1400"/>
              </a:spcBef>
            </a:pPr>
            <a:r>
              <a:rPr lang="en-US" sz="2200" dirty="0">
                <a:solidFill>
                  <a:schemeClr val="accent3">
                    <a:lumMod val="25000"/>
                  </a:schemeClr>
                </a:solidFill>
                <a:latin typeface="Abadi"/>
              </a:rPr>
              <a:t>‘and’ adds further condition to the selection of data</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00AEAFFD-AC74-4FD1-BBF7-09DC4E493385}"/>
              </a:ext>
            </a:extLst>
          </p:cNvPr>
          <p:cNvPicPr>
            <a:picLocks noChangeAspect="1"/>
          </p:cNvPicPr>
          <p:nvPr/>
        </p:nvPicPr>
        <p:blipFill>
          <a:blip r:embed="rId3"/>
          <a:stretch>
            <a:fillRect/>
          </a:stretch>
        </p:blipFill>
        <p:spPr>
          <a:xfrm>
            <a:off x="0" y="2299274"/>
            <a:ext cx="12192000" cy="225945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26164"/>
            <a:ext cx="10515600" cy="43994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aims to develop an algorithm for predicting the probability of successful rocket launches to help with </a:t>
            </a:r>
            <a:r>
              <a:rPr lang="en-US" sz="2200" dirty="0" err="1">
                <a:solidFill>
                  <a:schemeClr val="accent3">
                    <a:lumMod val="25000"/>
                  </a:schemeClr>
                </a:solidFill>
                <a:latin typeface="Abadi" panose="020B0604020104020204" pitchFamily="34" charset="0"/>
              </a:rPr>
              <a:t>SpaceY’s</a:t>
            </a:r>
            <a:r>
              <a:rPr lang="en-US" sz="2200" dirty="0">
                <a:solidFill>
                  <a:schemeClr val="accent3">
                    <a:lumMod val="25000"/>
                  </a:schemeClr>
                </a:solidFill>
                <a:latin typeface="Abadi" panose="020B0604020104020204" pitchFamily="34" charset="0"/>
              </a:rPr>
              <a:t> plan to launch rockets</a:t>
            </a:r>
          </a:p>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 I collected data on SpaceX’s Falcon 9 rocket launches using SpaceX’s API and the Beautiful Soup, processed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explored the data and extracted features using Matplotlib and Seaborn and finally fed the processed data into various predictive algorithms in the scikit-learn library to determine which algorithm performs the best.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 – the best algorithm as measured by the accuracy score of the algorithm’s prediction on test data is the decision tree algorithm with the decision criteria of entropy and maximum depth of 12. The algorithm accuracy on test data is an astonishing 94.44%.</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9" name="Picture 8">
            <a:extLst>
              <a:ext uri="{FF2B5EF4-FFF2-40B4-BE49-F238E27FC236}">
                <a16:creationId xmlns:a16="http://schemas.microsoft.com/office/drawing/2014/main" id="{1C98C4E5-03A7-4650-B226-BFA02B178A51}"/>
              </a:ext>
            </a:extLst>
          </p:cNvPr>
          <p:cNvPicPr>
            <a:picLocks noChangeAspect="1"/>
          </p:cNvPicPr>
          <p:nvPr/>
        </p:nvPicPr>
        <p:blipFill>
          <a:blip r:embed="rId3"/>
          <a:stretch>
            <a:fillRect/>
          </a:stretch>
        </p:blipFill>
        <p:spPr>
          <a:xfrm>
            <a:off x="623887" y="1643216"/>
            <a:ext cx="10944225" cy="1752600"/>
          </a:xfrm>
          <a:prstGeom prst="rect">
            <a:avLst/>
          </a:prstGeom>
        </p:spPr>
      </p:pic>
      <p:pic>
        <p:nvPicPr>
          <p:cNvPr id="11" name="Picture 10">
            <a:extLst>
              <a:ext uri="{FF2B5EF4-FFF2-40B4-BE49-F238E27FC236}">
                <a16:creationId xmlns:a16="http://schemas.microsoft.com/office/drawing/2014/main" id="{D838221A-7D9D-40A4-9928-D56785CD1728}"/>
              </a:ext>
            </a:extLst>
          </p:cNvPr>
          <p:cNvPicPr>
            <a:picLocks noChangeAspect="1"/>
          </p:cNvPicPr>
          <p:nvPr/>
        </p:nvPicPr>
        <p:blipFill>
          <a:blip r:embed="rId4"/>
          <a:stretch>
            <a:fillRect/>
          </a:stretch>
        </p:blipFill>
        <p:spPr>
          <a:xfrm>
            <a:off x="623887" y="3462185"/>
            <a:ext cx="10658475" cy="1933575"/>
          </a:xfrm>
          <a:prstGeom prst="rect">
            <a:avLst/>
          </a:prstGeom>
        </p:spPr>
      </p:pic>
      <p:sp>
        <p:nvSpPr>
          <p:cNvPr id="12" name="Content Placeholder 4">
            <a:extLst>
              <a:ext uri="{FF2B5EF4-FFF2-40B4-BE49-F238E27FC236}">
                <a16:creationId xmlns:a16="http://schemas.microsoft.com/office/drawing/2014/main" id="{7B41F04C-108E-4CF5-B4F5-15EDB70ADFF4}"/>
              </a:ext>
            </a:extLst>
          </p:cNvPr>
          <p:cNvSpPr txBox="1">
            <a:spLocks/>
          </p:cNvSpPr>
          <p:nvPr/>
        </p:nvSpPr>
        <p:spPr>
          <a:xfrm>
            <a:off x="623887" y="5414347"/>
            <a:ext cx="9170402" cy="18100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These queries respectively return the total number of launches which succeeded and failed in completing the mission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07FE1825-F46D-4A76-A48E-C22566D8EB14}"/>
              </a:ext>
            </a:extLst>
          </p:cNvPr>
          <p:cNvPicPr>
            <a:picLocks noChangeAspect="1"/>
          </p:cNvPicPr>
          <p:nvPr/>
        </p:nvPicPr>
        <p:blipFill>
          <a:blip r:embed="rId3"/>
          <a:stretch>
            <a:fillRect/>
          </a:stretch>
        </p:blipFill>
        <p:spPr>
          <a:xfrm>
            <a:off x="282216" y="1625817"/>
            <a:ext cx="8763461" cy="3633263"/>
          </a:xfrm>
          <a:prstGeom prst="rect">
            <a:avLst/>
          </a:prstGeom>
        </p:spPr>
      </p:pic>
      <p:sp>
        <p:nvSpPr>
          <p:cNvPr id="9" name="Content Placeholder 4">
            <a:extLst>
              <a:ext uri="{FF2B5EF4-FFF2-40B4-BE49-F238E27FC236}">
                <a16:creationId xmlns:a16="http://schemas.microsoft.com/office/drawing/2014/main" id="{929653E6-67DF-4294-AA8C-6297F742634E}"/>
              </a:ext>
            </a:extLst>
          </p:cNvPr>
          <p:cNvSpPr txBox="1">
            <a:spLocks/>
          </p:cNvSpPr>
          <p:nvPr/>
        </p:nvSpPr>
        <p:spPr>
          <a:xfrm>
            <a:off x="623887" y="5414348"/>
            <a:ext cx="9170402" cy="10128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List of boosters which have carried the maximum payload in all launches</a:t>
            </a:r>
          </a:p>
          <a:p>
            <a:pPr>
              <a:lnSpc>
                <a:spcPct val="100000"/>
              </a:lnSpc>
              <a:spcBef>
                <a:spcPts val="1400"/>
              </a:spcBef>
            </a:pPr>
            <a:r>
              <a:rPr lang="en-US" sz="2200" dirty="0">
                <a:solidFill>
                  <a:schemeClr val="accent3">
                    <a:lumMod val="25000"/>
                  </a:schemeClr>
                </a:solidFill>
                <a:latin typeface="Abadi"/>
              </a:rPr>
              <a:t>‘Max(</a:t>
            </a:r>
            <a:r>
              <a:rPr lang="en-US" sz="2200" dirty="0" err="1">
                <a:solidFill>
                  <a:schemeClr val="accent3">
                    <a:lumMod val="25000"/>
                  </a:schemeClr>
                </a:solidFill>
                <a:latin typeface="Abadi"/>
              </a:rPr>
              <a:t>column_name</a:t>
            </a:r>
            <a:r>
              <a:rPr lang="en-US" sz="2200" dirty="0">
                <a:solidFill>
                  <a:schemeClr val="accent3">
                    <a:lumMod val="25000"/>
                  </a:schemeClr>
                </a:solidFill>
                <a:latin typeface="Abadi"/>
              </a:rPr>
              <a:t>)’ returns the highest value in the column</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6C9F469-9824-4673-B9D1-3178BCC5DD02}"/>
              </a:ext>
            </a:extLst>
          </p:cNvPr>
          <p:cNvPicPr>
            <a:picLocks noChangeAspect="1"/>
          </p:cNvPicPr>
          <p:nvPr/>
        </p:nvPicPr>
        <p:blipFill>
          <a:blip r:embed="rId3"/>
          <a:stretch>
            <a:fillRect/>
          </a:stretch>
        </p:blipFill>
        <p:spPr>
          <a:xfrm>
            <a:off x="0" y="2446998"/>
            <a:ext cx="12192000" cy="1964003"/>
          </a:xfrm>
          <a:prstGeom prst="rect">
            <a:avLst/>
          </a:prstGeom>
        </p:spPr>
      </p:pic>
      <p:sp>
        <p:nvSpPr>
          <p:cNvPr id="7" name="Content Placeholder 4">
            <a:extLst>
              <a:ext uri="{FF2B5EF4-FFF2-40B4-BE49-F238E27FC236}">
                <a16:creationId xmlns:a16="http://schemas.microsoft.com/office/drawing/2014/main" id="{5B61DF65-BCD0-45C1-B23A-55BD8045A7CF}"/>
              </a:ext>
            </a:extLst>
          </p:cNvPr>
          <p:cNvSpPr txBox="1">
            <a:spLocks/>
          </p:cNvSpPr>
          <p:nvPr/>
        </p:nvSpPr>
        <p:spPr>
          <a:xfrm>
            <a:off x="623887" y="5414348"/>
            <a:ext cx="9170402" cy="10128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a:rPr>
              <a:t>List the failed </a:t>
            </a:r>
            <a:r>
              <a:rPr lang="en-GB" sz="2200" dirty="0" err="1">
                <a:solidFill>
                  <a:schemeClr val="accent3">
                    <a:lumMod val="25000"/>
                  </a:schemeClr>
                </a:solidFill>
                <a:latin typeface="Abadi"/>
              </a:rPr>
              <a:t>landing_outcomes</a:t>
            </a:r>
            <a:r>
              <a:rPr lang="en-GB" sz="2200" dirty="0">
                <a:solidFill>
                  <a:schemeClr val="accent3">
                    <a:lumMod val="25000"/>
                  </a:schemeClr>
                </a:solidFill>
                <a:latin typeface="Abadi"/>
              </a:rPr>
              <a:t> in drone ship, their booster versions, and launch site names for in year 2015</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2023" y="5807690"/>
            <a:ext cx="10369938" cy="10503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049A5EE-12B1-436B-9A4D-8E650114D2E1}"/>
              </a:ext>
            </a:extLst>
          </p:cNvPr>
          <p:cNvPicPr>
            <a:picLocks noChangeAspect="1"/>
          </p:cNvPicPr>
          <p:nvPr/>
        </p:nvPicPr>
        <p:blipFill>
          <a:blip r:embed="rId3"/>
          <a:stretch>
            <a:fillRect/>
          </a:stretch>
        </p:blipFill>
        <p:spPr>
          <a:xfrm>
            <a:off x="766916" y="1392714"/>
            <a:ext cx="10518695" cy="452391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Launch Sites</a:t>
            </a:r>
          </a:p>
        </p:txBody>
      </p:sp>
      <p:sp>
        <p:nvSpPr>
          <p:cNvPr id="7" name="Content Placeholder 4">
            <a:extLst>
              <a:ext uri="{FF2B5EF4-FFF2-40B4-BE49-F238E27FC236}">
                <a16:creationId xmlns:a16="http://schemas.microsoft.com/office/drawing/2014/main" id="{4EB600B0-4BFF-4A5B-9732-8C5C7D6593A5}"/>
              </a:ext>
            </a:extLst>
          </p:cNvPr>
          <p:cNvSpPr txBox="1">
            <a:spLocks/>
          </p:cNvSpPr>
          <p:nvPr/>
        </p:nvSpPr>
        <p:spPr>
          <a:xfrm>
            <a:off x="652023" y="5903786"/>
            <a:ext cx="10369938" cy="7919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set up in the U.S.A. and near a coast </a:t>
            </a:r>
          </a:p>
        </p:txBody>
      </p:sp>
      <p:pic>
        <p:nvPicPr>
          <p:cNvPr id="9" name="Picture 8">
            <a:extLst>
              <a:ext uri="{FF2B5EF4-FFF2-40B4-BE49-F238E27FC236}">
                <a16:creationId xmlns:a16="http://schemas.microsoft.com/office/drawing/2014/main" id="{2875723E-4BBA-4478-8F15-762D3787D0D5}"/>
              </a:ext>
            </a:extLst>
          </p:cNvPr>
          <p:cNvPicPr>
            <a:picLocks noChangeAspect="1"/>
          </p:cNvPicPr>
          <p:nvPr/>
        </p:nvPicPr>
        <p:blipFill>
          <a:blip r:embed="rId3"/>
          <a:stretch>
            <a:fillRect/>
          </a:stretch>
        </p:blipFill>
        <p:spPr>
          <a:xfrm>
            <a:off x="770011" y="1318807"/>
            <a:ext cx="10515600" cy="457661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Successes and Failures by Site</a:t>
            </a:r>
          </a:p>
        </p:txBody>
      </p:sp>
      <p:pic>
        <p:nvPicPr>
          <p:cNvPr id="4" name="Picture 3">
            <a:extLst>
              <a:ext uri="{FF2B5EF4-FFF2-40B4-BE49-F238E27FC236}">
                <a16:creationId xmlns:a16="http://schemas.microsoft.com/office/drawing/2014/main" id="{08D28034-B819-4FA7-B844-19B8DE3DE200}"/>
              </a:ext>
            </a:extLst>
          </p:cNvPr>
          <p:cNvPicPr>
            <a:picLocks noChangeAspect="1"/>
          </p:cNvPicPr>
          <p:nvPr/>
        </p:nvPicPr>
        <p:blipFill>
          <a:blip r:embed="rId3"/>
          <a:stretch>
            <a:fillRect/>
          </a:stretch>
        </p:blipFill>
        <p:spPr>
          <a:xfrm>
            <a:off x="770011" y="1492507"/>
            <a:ext cx="3439534" cy="2229926"/>
          </a:xfrm>
          <a:prstGeom prst="rect">
            <a:avLst/>
          </a:prstGeom>
        </p:spPr>
      </p:pic>
      <p:pic>
        <p:nvPicPr>
          <p:cNvPr id="7" name="Picture 6">
            <a:extLst>
              <a:ext uri="{FF2B5EF4-FFF2-40B4-BE49-F238E27FC236}">
                <a16:creationId xmlns:a16="http://schemas.microsoft.com/office/drawing/2014/main" id="{BAD2A1C7-F742-4EEA-A197-E60D7628727F}"/>
              </a:ext>
            </a:extLst>
          </p:cNvPr>
          <p:cNvPicPr>
            <a:picLocks noChangeAspect="1"/>
          </p:cNvPicPr>
          <p:nvPr/>
        </p:nvPicPr>
        <p:blipFill>
          <a:blip r:embed="rId4"/>
          <a:stretch>
            <a:fillRect/>
          </a:stretch>
        </p:blipFill>
        <p:spPr>
          <a:xfrm>
            <a:off x="4425495" y="1492507"/>
            <a:ext cx="2981586" cy="2229926"/>
          </a:xfrm>
          <a:prstGeom prst="rect">
            <a:avLst/>
          </a:prstGeom>
        </p:spPr>
      </p:pic>
      <p:pic>
        <p:nvPicPr>
          <p:cNvPr id="10" name="Picture 9">
            <a:extLst>
              <a:ext uri="{FF2B5EF4-FFF2-40B4-BE49-F238E27FC236}">
                <a16:creationId xmlns:a16="http://schemas.microsoft.com/office/drawing/2014/main" id="{F382FD0C-0B37-4855-9110-B745D4D86982}"/>
              </a:ext>
            </a:extLst>
          </p:cNvPr>
          <p:cNvPicPr>
            <a:picLocks noChangeAspect="1"/>
          </p:cNvPicPr>
          <p:nvPr/>
        </p:nvPicPr>
        <p:blipFill>
          <a:blip r:embed="rId5"/>
          <a:stretch>
            <a:fillRect/>
          </a:stretch>
        </p:blipFill>
        <p:spPr>
          <a:xfrm>
            <a:off x="770011" y="3839957"/>
            <a:ext cx="3439534" cy="2770006"/>
          </a:xfrm>
          <a:prstGeom prst="rect">
            <a:avLst/>
          </a:prstGeom>
        </p:spPr>
      </p:pic>
      <p:pic>
        <p:nvPicPr>
          <p:cNvPr id="12" name="Picture 11">
            <a:extLst>
              <a:ext uri="{FF2B5EF4-FFF2-40B4-BE49-F238E27FC236}">
                <a16:creationId xmlns:a16="http://schemas.microsoft.com/office/drawing/2014/main" id="{5EF8000C-0B0E-4CCF-80A7-D1E86A31D485}"/>
              </a:ext>
            </a:extLst>
          </p:cNvPr>
          <p:cNvPicPr>
            <a:picLocks noChangeAspect="1"/>
          </p:cNvPicPr>
          <p:nvPr/>
        </p:nvPicPr>
        <p:blipFill>
          <a:blip r:embed="rId6"/>
          <a:stretch>
            <a:fillRect/>
          </a:stretch>
        </p:blipFill>
        <p:spPr>
          <a:xfrm>
            <a:off x="4446837" y="3839957"/>
            <a:ext cx="2960244" cy="2688662"/>
          </a:xfrm>
          <a:prstGeom prst="rect">
            <a:avLst/>
          </a:prstGeom>
        </p:spPr>
      </p:pic>
      <p:sp>
        <p:nvSpPr>
          <p:cNvPr id="13" name="Content Placeholder 4">
            <a:extLst>
              <a:ext uri="{FF2B5EF4-FFF2-40B4-BE49-F238E27FC236}">
                <a16:creationId xmlns:a16="http://schemas.microsoft.com/office/drawing/2014/main" id="{3A01E15A-5D17-4211-83D6-DDA2126E2DB0}"/>
              </a:ext>
            </a:extLst>
          </p:cNvPr>
          <p:cNvSpPr txBox="1">
            <a:spLocks/>
          </p:cNvSpPr>
          <p:nvPr/>
        </p:nvSpPr>
        <p:spPr>
          <a:xfrm>
            <a:off x="7623031" y="1499826"/>
            <a:ext cx="3587017" cy="4113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SLC-40 has the greatest number of launches but more failure than success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greatest success rate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to coastlines, highways and cities</a:t>
            </a:r>
          </a:p>
        </p:txBody>
      </p:sp>
      <p:pic>
        <p:nvPicPr>
          <p:cNvPr id="7" name="Picture 6">
            <a:extLst>
              <a:ext uri="{FF2B5EF4-FFF2-40B4-BE49-F238E27FC236}">
                <a16:creationId xmlns:a16="http://schemas.microsoft.com/office/drawing/2014/main" id="{53502FF6-4702-48E7-93BD-D81A20D831C1}"/>
              </a:ext>
            </a:extLst>
          </p:cNvPr>
          <p:cNvPicPr>
            <a:picLocks noChangeAspect="1"/>
          </p:cNvPicPr>
          <p:nvPr/>
        </p:nvPicPr>
        <p:blipFill>
          <a:blip r:embed="rId3"/>
          <a:stretch>
            <a:fillRect/>
          </a:stretch>
        </p:blipFill>
        <p:spPr>
          <a:xfrm>
            <a:off x="3888566" y="1394952"/>
            <a:ext cx="7433589" cy="2508454"/>
          </a:xfrm>
          <a:prstGeom prst="rect">
            <a:avLst/>
          </a:prstGeom>
        </p:spPr>
      </p:pic>
      <p:sp>
        <p:nvSpPr>
          <p:cNvPr id="9" name="Content Placeholder 4">
            <a:extLst>
              <a:ext uri="{FF2B5EF4-FFF2-40B4-BE49-F238E27FC236}">
                <a16:creationId xmlns:a16="http://schemas.microsoft.com/office/drawing/2014/main" id="{CD305019-5F18-4CF0-98A4-D7280E302877}"/>
              </a:ext>
            </a:extLst>
          </p:cNvPr>
          <p:cNvSpPr txBox="1">
            <a:spLocks/>
          </p:cNvSpPr>
          <p:nvPr/>
        </p:nvSpPr>
        <p:spPr>
          <a:xfrm>
            <a:off x="317726" y="4564780"/>
            <a:ext cx="10369938" cy="105031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Launch sites are built close to the coastline and far away from the highway and city center</a:t>
            </a:r>
            <a:endParaRPr lang="en-US" sz="2200" dirty="0">
              <a:solidFill>
                <a:schemeClr val="accent3">
                  <a:lumMod val="25000"/>
                </a:schemeClr>
              </a:solidFill>
              <a:latin typeface="Abadi" panose="020B0604020104020204" pitchFamily="34" charset="0"/>
            </a:endParaRPr>
          </a:p>
        </p:txBody>
      </p:sp>
      <p:pic>
        <p:nvPicPr>
          <p:cNvPr id="11" name="Picture 10">
            <a:extLst>
              <a:ext uri="{FF2B5EF4-FFF2-40B4-BE49-F238E27FC236}">
                <a16:creationId xmlns:a16="http://schemas.microsoft.com/office/drawing/2014/main" id="{0D6F5125-2769-44B0-8CCC-8F4F48528033}"/>
              </a:ext>
            </a:extLst>
          </p:cNvPr>
          <p:cNvPicPr>
            <a:picLocks noChangeAspect="1"/>
          </p:cNvPicPr>
          <p:nvPr/>
        </p:nvPicPr>
        <p:blipFill>
          <a:blip r:embed="rId4"/>
          <a:stretch>
            <a:fillRect/>
          </a:stretch>
        </p:blipFill>
        <p:spPr>
          <a:xfrm>
            <a:off x="227490" y="1403036"/>
            <a:ext cx="3661076" cy="169836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a:t>
            </a:r>
          </a:p>
        </p:txBody>
      </p:sp>
      <p:pic>
        <p:nvPicPr>
          <p:cNvPr id="7" name="Picture 6">
            <a:extLst>
              <a:ext uri="{FF2B5EF4-FFF2-40B4-BE49-F238E27FC236}">
                <a16:creationId xmlns:a16="http://schemas.microsoft.com/office/drawing/2014/main" id="{26A8D639-BEA5-43AE-90CB-6A1A06D6C1A5}"/>
              </a:ext>
            </a:extLst>
          </p:cNvPr>
          <p:cNvPicPr>
            <a:picLocks noChangeAspect="1"/>
          </p:cNvPicPr>
          <p:nvPr/>
        </p:nvPicPr>
        <p:blipFill>
          <a:blip r:embed="rId3"/>
          <a:stretch>
            <a:fillRect/>
          </a:stretch>
        </p:blipFill>
        <p:spPr>
          <a:xfrm>
            <a:off x="1828800" y="1490662"/>
            <a:ext cx="8534400" cy="3876675"/>
          </a:xfrm>
          <a:prstGeom prst="rect">
            <a:avLst/>
          </a:prstGeom>
        </p:spPr>
      </p:pic>
      <p:sp>
        <p:nvSpPr>
          <p:cNvPr id="9" name="Content Placeholder 4">
            <a:extLst>
              <a:ext uri="{FF2B5EF4-FFF2-40B4-BE49-F238E27FC236}">
                <a16:creationId xmlns:a16="http://schemas.microsoft.com/office/drawing/2014/main" id="{83C92CFF-DC77-4AE2-A386-1D23D05E23E9}"/>
              </a:ext>
            </a:extLst>
          </p:cNvPr>
          <p:cNvSpPr txBox="1">
            <a:spLocks/>
          </p:cNvSpPr>
          <p:nvPr/>
        </p:nvSpPr>
        <p:spPr>
          <a:xfrm>
            <a:off x="-6738" y="5500418"/>
            <a:ext cx="10369938" cy="105031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KSC LC-39A hosted the greatest proportion of successful launches at 41.7% whereas CCAFS SLC-40 hosted the smallest proportion at 12.5%</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92826"/>
            <a:ext cx="10530113" cy="44327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 –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is a start-up in the rocket business. It would like to estimate the cost of a launch. A crucial piece of this puzzle is the probability of a successful launch where a part of the rocket gets to be recycled.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therefore needs a reliable algorithm to predict the probability of such success. </a:t>
            </a:r>
          </a:p>
          <a:p>
            <a:pPr>
              <a:spcBef>
                <a:spcPts val="1400"/>
              </a:spcBef>
            </a:pPr>
            <a:r>
              <a:rPr lang="en-US" sz="2200" dirty="0">
                <a:solidFill>
                  <a:schemeClr val="accent3">
                    <a:lumMod val="25000"/>
                  </a:schemeClr>
                </a:solidFill>
                <a:latin typeface="Abadi" panose="020B0604020104020204" pitchFamily="34" charset="0"/>
              </a:rPr>
              <a:t>Problem – an algorithm which can reliably predict the probability of a successful rocket launch whereby the first stage of the rocket is recycled.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 by Success Rate</a:t>
            </a:r>
          </a:p>
        </p:txBody>
      </p:sp>
      <p:pic>
        <p:nvPicPr>
          <p:cNvPr id="10" name="Picture 9">
            <a:extLst>
              <a:ext uri="{FF2B5EF4-FFF2-40B4-BE49-F238E27FC236}">
                <a16:creationId xmlns:a16="http://schemas.microsoft.com/office/drawing/2014/main" id="{27136F71-D7EC-4C36-A0AD-9EBB2A6B3B5B}"/>
              </a:ext>
            </a:extLst>
          </p:cNvPr>
          <p:cNvPicPr>
            <a:picLocks noChangeAspect="1"/>
          </p:cNvPicPr>
          <p:nvPr/>
        </p:nvPicPr>
        <p:blipFill>
          <a:blip r:embed="rId3"/>
          <a:stretch>
            <a:fillRect/>
          </a:stretch>
        </p:blipFill>
        <p:spPr>
          <a:xfrm>
            <a:off x="1733550" y="1514475"/>
            <a:ext cx="8724900" cy="3829050"/>
          </a:xfrm>
          <a:prstGeom prst="rect">
            <a:avLst/>
          </a:prstGeom>
        </p:spPr>
      </p:pic>
      <p:sp>
        <p:nvSpPr>
          <p:cNvPr id="11" name="Content Placeholder 4">
            <a:extLst>
              <a:ext uri="{FF2B5EF4-FFF2-40B4-BE49-F238E27FC236}">
                <a16:creationId xmlns:a16="http://schemas.microsoft.com/office/drawing/2014/main" id="{E6F2CC3D-4E8A-4855-BF8D-C617FFED1637}"/>
              </a:ext>
            </a:extLst>
          </p:cNvPr>
          <p:cNvSpPr txBox="1">
            <a:spLocks/>
          </p:cNvSpPr>
          <p:nvPr/>
        </p:nvSpPr>
        <p:spPr>
          <a:xfrm>
            <a:off x="-6738" y="5500418"/>
            <a:ext cx="10369938" cy="105031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Close to 77% of the launches at KSC LC-39A are successful</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8231" y="4868234"/>
            <a:ext cx="10414662" cy="18177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payload weight requires a different sub-version of booster.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F9 FT booster covers the widest range of payload mass, from 2500kg to 6750kg</a:t>
            </a:r>
          </a:p>
          <a:p>
            <a:pPr>
              <a:lnSpc>
                <a:spcPct val="100000"/>
              </a:lnSpc>
              <a:spcBef>
                <a:spcPts val="1400"/>
              </a:spcBef>
            </a:pPr>
            <a:r>
              <a:rPr lang="en-US" sz="2200" dirty="0">
                <a:solidFill>
                  <a:schemeClr val="accent3">
                    <a:lumMod val="25000"/>
                  </a:schemeClr>
                </a:solidFill>
                <a:latin typeface="Abadi"/>
              </a:rPr>
              <a:t>The F9 B5 booster has only been used for one payload mass at around 5300kg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of Different Boosters for different payloads</a:t>
            </a:r>
          </a:p>
        </p:txBody>
      </p:sp>
      <p:pic>
        <p:nvPicPr>
          <p:cNvPr id="4" name="Picture 3">
            <a:extLst>
              <a:ext uri="{FF2B5EF4-FFF2-40B4-BE49-F238E27FC236}">
                <a16:creationId xmlns:a16="http://schemas.microsoft.com/office/drawing/2014/main" id="{F55DACDE-249F-4FF9-ABF8-BB1324018572}"/>
              </a:ext>
            </a:extLst>
          </p:cNvPr>
          <p:cNvPicPr>
            <a:picLocks noChangeAspect="1"/>
          </p:cNvPicPr>
          <p:nvPr/>
        </p:nvPicPr>
        <p:blipFill>
          <a:blip r:embed="rId3"/>
          <a:stretch>
            <a:fillRect/>
          </a:stretch>
        </p:blipFill>
        <p:spPr>
          <a:xfrm>
            <a:off x="0" y="2250287"/>
            <a:ext cx="12192000" cy="23574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Content Placeholder 4">
            <a:extLst>
              <a:ext uri="{FF2B5EF4-FFF2-40B4-BE49-F238E27FC236}">
                <a16:creationId xmlns:a16="http://schemas.microsoft.com/office/drawing/2014/main" id="{F88E4B96-891F-414F-A23A-DA9A901C3E8B}"/>
              </a:ext>
            </a:extLst>
          </p:cNvPr>
          <p:cNvSpPr txBox="1">
            <a:spLocks/>
          </p:cNvSpPr>
          <p:nvPr/>
        </p:nvSpPr>
        <p:spPr>
          <a:xfrm>
            <a:off x="8542411" y="1474840"/>
            <a:ext cx="2743200" cy="44343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has the highest accuracy rate of approximately 88.89% </a:t>
            </a:r>
          </a:p>
        </p:txBody>
      </p:sp>
      <p:pic>
        <p:nvPicPr>
          <p:cNvPr id="8" name="Picture 7">
            <a:extLst>
              <a:ext uri="{FF2B5EF4-FFF2-40B4-BE49-F238E27FC236}">
                <a16:creationId xmlns:a16="http://schemas.microsoft.com/office/drawing/2014/main" id="{16BC79D7-E082-4755-A12C-5B7E9D36A602}"/>
              </a:ext>
            </a:extLst>
          </p:cNvPr>
          <p:cNvPicPr>
            <a:picLocks noChangeAspect="1"/>
          </p:cNvPicPr>
          <p:nvPr/>
        </p:nvPicPr>
        <p:blipFill>
          <a:blip r:embed="rId4"/>
          <a:stretch>
            <a:fillRect/>
          </a:stretch>
        </p:blipFill>
        <p:spPr>
          <a:xfrm>
            <a:off x="770011" y="1422625"/>
            <a:ext cx="7361630" cy="469303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20466" y="1451180"/>
            <a:ext cx="4365145" cy="35623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false positive rate is 16.66% being the higher classification error rate compared with the false negative rate of 8.33%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the Decision Tree Model</a:t>
            </a:r>
            <a:endParaRPr lang="en-US" dirty="0">
              <a:solidFill>
                <a:srgbClr val="0B49CB"/>
              </a:solidFill>
            </a:endParaRPr>
          </a:p>
        </p:txBody>
      </p:sp>
      <p:pic>
        <p:nvPicPr>
          <p:cNvPr id="3" name="Picture 2">
            <a:extLst>
              <a:ext uri="{FF2B5EF4-FFF2-40B4-BE49-F238E27FC236}">
                <a16:creationId xmlns:a16="http://schemas.microsoft.com/office/drawing/2014/main" id="{ADD568B0-922E-4F27-9549-63AB2E279F55}"/>
              </a:ext>
            </a:extLst>
          </p:cNvPr>
          <p:cNvPicPr>
            <a:picLocks noChangeAspect="1"/>
          </p:cNvPicPr>
          <p:nvPr/>
        </p:nvPicPr>
        <p:blipFill>
          <a:blip r:embed="rId3"/>
          <a:stretch>
            <a:fillRect/>
          </a:stretch>
        </p:blipFill>
        <p:spPr>
          <a:xfrm>
            <a:off x="770011" y="1451180"/>
            <a:ext cx="6019800" cy="3562350"/>
          </a:xfrm>
          <a:prstGeom prst="rect">
            <a:avLst/>
          </a:prstGeom>
        </p:spPr>
      </p:pic>
      <p:pic>
        <p:nvPicPr>
          <p:cNvPr id="7" name="Picture 6">
            <a:extLst>
              <a:ext uri="{FF2B5EF4-FFF2-40B4-BE49-F238E27FC236}">
                <a16:creationId xmlns:a16="http://schemas.microsoft.com/office/drawing/2014/main" id="{56AD8388-DF3F-49F6-B94F-AF316E807C11}"/>
              </a:ext>
            </a:extLst>
          </p:cNvPr>
          <p:cNvPicPr>
            <a:picLocks noChangeAspect="1"/>
          </p:cNvPicPr>
          <p:nvPr/>
        </p:nvPicPr>
        <p:blipFill>
          <a:blip r:embed="rId4"/>
          <a:stretch>
            <a:fillRect/>
          </a:stretch>
        </p:blipFill>
        <p:spPr>
          <a:xfrm>
            <a:off x="7059869" y="3394280"/>
            <a:ext cx="3676650" cy="32385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0614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is the best for predicting the probability of successful landing of the first stage of a rocket launch – its main weakest is spotting false positive, i.e. predicting a success when the launch was a failure. However, the algorithms’ predictive accuracy is only marginally lower than the decision tree model’s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 which contributed the most successful launches and have the highest successful launch rate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Probability of success increases as payload mass decreases and as flight number increases </a:t>
            </a:r>
          </a:p>
          <a:p>
            <a:pPr>
              <a:lnSpc>
                <a:spcPct val="100000"/>
              </a:lnSpc>
              <a:spcBef>
                <a:spcPts val="1400"/>
              </a:spcBef>
            </a:pPr>
            <a:r>
              <a:rPr lang="en-US" sz="2200" dirty="0">
                <a:solidFill>
                  <a:schemeClr val="accent3">
                    <a:lumMod val="25000"/>
                  </a:schemeClr>
                </a:solidFill>
                <a:latin typeface="Abadi" panose="020B0604020104020204" pitchFamily="34" charset="0"/>
              </a:rPr>
              <a:t>Launches aiming at these orbits are the most successful: </a:t>
            </a:r>
            <a:r>
              <a:rPr lang="en-GB" sz="2200" dirty="0">
                <a:solidFill>
                  <a:schemeClr val="accent3">
                    <a:lumMod val="25000"/>
                  </a:schemeClr>
                </a:solidFill>
                <a:latin typeface="Abadi" panose="020B0604020104020204" pitchFamily="34" charset="0"/>
              </a:rPr>
              <a:t>ES-L1, GEO, HEO and SSO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codes, datasets can be found on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t>
            </a:r>
            <a:r>
              <a:rPr lang="en-US" sz="2200" dirty="0">
                <a:solidFill>
                  <a:schemeClr val="accent3">
                    <a:lumMod val="25000"/>
                  </a:schemeClr>
                </a:solidFill>
                <a:latin typeface="Abadi" panose="020B0604020104020204" pitchFamily="34" charset="0"/>
                <a:hlinkClick r:id="rId4"/>
              </a:rPr>
              <a:t>https://github.com/azurecode1119/IBD-data-science-professional-certificate-capstone-project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584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on rocket launches are collected using the request library and SpaceX API from SpaceX’s website as well as using the Beautiful Soup library from the following Wikipedia page - </a:t>
            </a:r>
            <a:r>
              <a:rPr lang="en-US" sz="7600" dirty="0">
                <a:solidFill>
                  <a:schemeClr val="bg2">
                    <a:lumMod val="50000"/>
                  </a:schemeClr>
                </a:solidFill>
                <a:latin typeface="Abadi"/>
                <a:hlinkClick r:id="rId4"/>
              </a:rPr>
              <a:t>https://en.wikipedia.org/wiki/List_of_Falcon\_9\_and_Falcon_Heavy_launches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dummy variable “class” is created to signify the success or failure of a launch. Only data relating to launches using a Falcon 9 booster are kept.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were standardized, split and fed to SVM, decision tree, logistic regression and k-nearest neighbors algorithms through grid-search.</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5790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8" name="Content Placeholder 2">
            <a:extLst>
              <a:ext uri="{FF2B5EF4-FFF2-40B4-BE49-F238E27FC236}">
                <a16:creationId xmlns:a16="http://schemas.microsoft.com/office/drawing/2014/main" id="{82439D71-114D-4003-AC4D-602218D3471F}"/>
              </a:ext>
            </a:extLst>
          </p:cNvPr>
          <p:cNvSpPr txBox="1">
            <a:spLocks/>
          </p:cNvSpPr>
          <p:nvPr/>
        </p:nvSpPr>
        <p:spPr>
          <a:xfrm>
            <a:off x="828068" y="1592826"/>
            <a:ext cx="10530113" cy="44327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Data Collection – SpaceX API</a:t>
            </a:r>
          </a:p>
          <a:p>
            <a:pPr>
              <a:spcBef>
                <a:spcPts val="1400"/>
              </a:spcBef>
            </a:pPr>
            <a:r>
              <a:rPr lang="en-US" sz="2200" dirty="0">
                <a:solidFill>
                  <a:schemeClr val="accent3">
                    <a:lumMod val="25000"/>
                  </a:schemeClr>
                </a:solidFill>
                <a:latin typeface="Abadi" panose="020B0604020104020204" pitchFamily="34" charset="0"/>
              </a:rPr>
              <a:t>Data Collection - Scraping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46777" y="4610753"/>
            <a:ext cx="10762067" cy="1994924"/>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https://github.com/azurecode1119/IBD-data-science-professional-certificate-capstone-project/blob/main/SpaceX%20launch%20data%20collection.ipynb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FB368A2F-F8C9-4E8E-9053-0EAC86603205}"/>
              </a:ext>
            </a:extLst>
          </p:cNvPr>
          <p:cNvGraphicFramePr/>
          <p:nvPr>
            <p:extLst>
              <p:ext uri="{D42A27DB-BD31-4B8C-83A1-F6EECF244321}">
                <p14:modId xmlns:p14="http://schemas.microsoft.com/office/powerpoint/2010/main" val="1062422411"/>
              </p:ext>
            </p:extLst>
          </p:nvPr>
        </p:nvGraphicFramePr>
        <p:xfrm>
          <a:off x="521110" y="1521521"/>
          <a:ext cx="11302841" cy="35420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5368144"/>
            <a:ext cx="10256866" cy="105906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hlinkClick r:id="rId4"/>
              </a:rPr>
              <a:t>https://github.com/azurecode1119/IBD-data-science-professional-certificate-capstone-project/blob/main/Space%20X%20launch%20data%20collection%20using%20Web-scraping.ipynb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885690FF-3BFB-4E51-8568-FC9D7CFC939E}"/>
              </a:ext>
            </a:extLst>
          </p:cNvPr>
          <p:cNvGraphicFramePr/>
          <p:nvPr>
            <p:extLst>
              <p:ext uri="{D42A27DB-BD31-4B8C-83A1-F6EECF244321}">
                <p14:modId xmlns:p14="http://schemas.microsoft.com/office/powerpoint/2010/main" val="3113120248"/>
              </p:ext>
            </p:extLst>
          </p:nvPr>
        </p:nvGraphicFramePr>
        <p:xfrm>
          <a:off x="373627" y="1524000"/>
          <a:ext cx="11287432" cy="39230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1611</TotalTime>
  <Words>2261</Words>
  <Application>Microsoft Office PowerPoint</Application>
  <PresentationFormat>Widescreen</PresentationFormat>
  <Paragraphs>222</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曹 瑜娟</cp:lastModifiedBy>
  <cp:revision>202</cp:revision>
  <dcterms:created xsi:type="dcterms:W3CDTF">2021-04-29T18:58:34Z</dcterms:created>
  <dcterms:modified xsi:type="dcterms:W3CDTF">2021-12-16T17:03:11Z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